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728" r:id="rId3"/>
    <p:sldMasterId id="2147483741" r:id="rId4"/>
  </p:sldMasterIdLst>
  <p:notesMasterIdLst>
    <p:notesMasterId r:id="rId66"/>
  </p:notesMasterIdLst>
  <p:handoutMasterIdLst>
    <p:handoutMasterId r:id="rId67"/>
  </p:handoutMasterIdLst>
  <p:sldIdLst>
    <p:sldId id="571" r:id="rId5"/>
    <p:sldId id="563" r:id="rId6"/>
    <p:sldId id="572" r:id="rId7"/>
    <p:sldId id="573" r:id="rId8"/>
    <p:sldId id="564" r:id="rId9"/>
    <p:sldId id="565" r:id="rId10"/>
    <p:sldId id="566" r:id="rId11"/>
    <p:sldId id="591" r:id="rId12"/>
    <p:sldId id="590" r:id="rId13"/>
    <p:sldId id="592" r:id="rId14"/>
    <p:sldId id="580" r:id="rId15"/>
    <p:sldId id="581" r:id="rId16"/>
    <p:sldId id="579" r:id="rId17"/>
    <p:sldId id="584" r:id="rId18"/>
    <p:sldId id="542" r:id="rId19"/>
    <p:sldId id="543" r:id="rId20"/>
    <p:sldId id="552" r:id="rId21"/>
    <p:sldId id="548" r:id="rId22"/>
    <p:sldId id="490" r:id="rId23"/>
    <p:sldId id="489" r:id="rId24"/>
    <p:sldId id="551" r:id="rId25"/>
    <p:sldId id="549" r:id="rId26"/>
    <p:sldId id="491" r:id="rId27"/>
    <p:sldId id="492" r:id="rId28"/>
    <p:sldId id="496" r:id="rId29"/>
    <p:sldId id="585" r:id="rId30"/>
    <p:sldId id="497" r:id="rId31"/>
    <p:sldId id="498" r:id="rId32"/>
    <p:sldId id="499" r:id="rId33"/>
    <p:sldId id="500" r:id="rId34"/>
    <p:sldId id="501" r:id="rId35"/>
    <p:sldId id="502" r:id="rId36"/>
    <p:sldId id="503" r:id="rId37"/>
    <p:sldId id="504" r:id="rId38"/>
    <p:sldId id="505" r:id="rId39"/>
    <p:sldId id="506" r:id="rId40"/>
    <p:sldId id="507" r:id="rId41"/>
    <p:sldId id="508" r:id="rId42"/>
    <p:sldId id="509" r:id="rId43"/>
    <p:sldId id="510" r:id="rId44"/>
    <p:sldId id="574" r:id="rId45"/>
    <p:sldId id="577" r:id="rId46"/>
    <p:sldId id="520" r:id="rId47"/>
    <p:sldId id="511" r:id="rId48"/>
    <p:sldId id="512" r:id="rId49"/>
    <p:sldId id="514" r:id="rId50"/>
    <p:sldId id="515" r:id="rId51"/>
    <p:sldId id="513" r:id="rId52"/>
    <p:sldId id="555" r:id="rId53"/>
    <p:sldId id="588" r:id="rId54"/>
    <p:sldId id="557" r:id="rId55"/>
    <p:sldId id="558" r:id="rId56"/>
    <p:sldId id="559" r:id="rId57"/>
    <p:sldId id="587" r:id="rId58"/>
    <p:sldId id="589" r:id="rId59"/>
    <p:sldId id="521" r:id="rId60"/>
    <p:sldId id="556" r:id="rId61"/>
    <p:sldId id="383" r:id="rId62"/>
    <p:sldId id="545" r:id="rId63"/>
    <p:sldId id="546" r:id="rId64"/>
    <p:sldId id="547" r:id="rId65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05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1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1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23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289" algn="l" defTabSz="91411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346" algn="l" defTabSz="91411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404" algn="l" defTabSz="91411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462" algn="l" defTabSz="91411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9EA3"/>
    <a:srgbClr val="E90345"/>
    <a:srgbClr val="78BC54"/>
    <a:srgbClr val="B1A89C"/>
    <a:srgbClr val="E8ED1E"/>
    <a:srgbClr val="97B8C9"/>
    <a:srgbClr val="011D4C"/>
    <a:srgbClr val="0D7ABE"/>
    <a:srgbClr val="FFC043"/>
    <a:srgbClr val="011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49651" autoAdjust="0"/>
  </p:normalViewPr>
  <p:slideViewPr>
    <p:cSldViewPr snapToGrid="0">
      <p:cViewPr varScale="1">
        <p:scale>
          <a:sx n="57" d="100"/>
          <a:sy n="57" d="100"/>
        </p:scale>
        <p:origin x="2796" y="90"/>
      </p:cViewPr>
      <p:guideLst>
        <p:guide orient="horz" pos="225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496"/>
    </p:cViewPr>
  </p:sorterViewPr>
  <p:notesViewPr>
    <p:cSldViewPr snapToGrid="0">
      <p:cViewPr varScale="1">
        <p:scale>
          <a:sx n="81" d="100"/>
          <a:sy n="81" d="100"/>
        </p:scale>
        <p:origin x="-397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614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614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E75D8EA-4B5E-49E4-B4D1-F85B154845B7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51857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690688" y="512763"/>
            <a:ext cx="3398837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74562" y="3194614"/>
            <a:ext cx="6030410" cy="62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 dirty="0" smtClean="0"/>
              <a:t>Cliquez pour modifier les styles du texte du masque</a:t>
            </a:r>
          </a:p>
          <a:p>
            <a:pPr lvl="1"/>
            <a:r>
              <a:rPr lang="fr-CH" noProof="0" dirty="0" smtClean="0"/>
              <a:t>Deuxième niveau</a:t>
            </a:r>
          </a:p>
          <a:p>
            <a:pPr lvl="2"/>
            <a:r>
              <a:rPr lang="fr-CH" noProof="0" dirty="0" smtClean="0"/>
              <a:t>Troisième niveau</a:t>
            </a:r>
          </a:p>
          <a:p>
            <a:pPr lvl="3"/>
            <a:r>
              <a:rPr lang="fr-CH" noProof="0" dirty="0" smtClean="0"/>
              <a:t>Quatrième niveau</a:t>
            </a:r>
          </a:p>
          <a:p>
            <a:pPr lvl="4"/>
            <a:r>
              <a:rPr lang="fr-CH" noProof="0" dirty="0" smtClean="0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614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614"/>
            <a:ext cx="2945659" cy="4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33C7A17-04D2-4B85-A133-4FC49718E2F0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70779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0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1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17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23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28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HEG cas E2</a:t>
            </a:r>
            <a:endParaRPr lang="fr-CH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(C) support de formation</a:t>
            </a:r>
            <a:endParaRPr lang="fr-CH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8A11-1B4D-46DA-9E03-AD721660EE4D}" type="slidenum">
              <a:rPr lang="fr-CH" smtClean="0">
                <a:solidFill>
                  <a:prstClr val="black"/>
                </a:solidFill>
              </a:rPr>
              <a:pPr/>
              <a:t>1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3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19"/>
            <a:ext cx="5438140" cy="1256145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81809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02938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4988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 smtClean="0"/>
              <a:t>Challenges</a:t>
            </a:r>
            <a:r>
              <a:rPr lang="fr-CH" baseline="0" dirty="0" smtClean="0"/>
              <a:t> rémunérés</a:t>
            </a:r>
            <a:endParaRPr lang="fr-CH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 smtClean="0"/>
              <a:t>Programmes d’accélération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 err="1" smtClean="0"/>
              <a:t>Crowdfunding</a:t>
            </a:r>
            <a:endParaRPr lang="fr-CH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 smtClean="0"/>
              <a:t>Expérimentations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 smtClean="0"/>
              <a:t>Laboratoires d’innovation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H" dirty="0" smtClean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4385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79769" y="4715154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Tx/>
              <a:buNone/>
            </a:pPr>
            <a:endParaRPr lang="fr-FR" sz="11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Tx/>
              <a:buNone/>
            </a:pPr>
            <a:endParaRPr lang="fr-FR"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461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90396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i="1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'Orientée' ne veut pas forcément dire 'centrée'</a:t>
            </a:r>
          </a:p>
          <a:p>
            <a:r>
              <a:rPr lang="fr-CH" dirty="0" smtClean="0"/>
              <a:t>'Ouverte' aux autres et à la découverte (</a:t>
            </a:r>
            <a:r>
              <a:rPr lang="fr-CH" dirty="0" err="1" smtClean="0"/>
              <a:t>sérendipité</a:t>
            </a:r>
            <a:r>
              <a:rPr lang="fr-CH" dirty="0" smtClean="0"/>
              <a:t>)</a:t>
            </a:r>
          </a:p>
          <a:p>
            <a:r>
              <a:rPr lang="fr-CH" dirty="0" smtClean="0"/>
              <a:t>'Collaborative' </a:t>
            </a:r>
            <a:r>
              <a:rPr lang="fr-CH" dirty="0" smtClean="0">
                <a:sym typeface="Wingdings" panose="05000000000000000000" pitchFamily="2" charset="2"/>
              </a:rPr>
              <a:t> en </a:t>
            </a:r>
            <a:r>
              <a:rPr lang="fr-CH" dirty="0" err="1" smtClean="0">
                <a:sym typeface="Wingdings" panose="05000000000000000000" pitchFamily="2" charset="2"/>
              </a:rPr>
              <a:t>co</a:t>
            </a:r>
            <a:r>
              <a:rPr lang="fr-CH" dirty="0" smtClean="0">
                <a:sym typeface="Wingdings" panose="05000000000000000000" pitchFamily="2" charset="2"/>
              </a:rPr>
              <a:t>-création notamment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'Globale'  approche holistique (voir large et loin) + analytique et intuitive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'Concrète'  prototypage, test, droit à l'erreur associé –</a:t>
            </a:r>
            <a:r>
              <a:rPr lang="fr-CH" baseline="0" dirty="0" smtClean="0">
                <a:sym typeface="Wingdings" panose="05000000000000000000" pitchFamily="2" charset="2"/>
              </a:rPr>
              <a:t> </a:t>
            </a:r>
            <a:r>
              <a:rPr lang="fr-CH" b="1" baseline="0" dirty="0" smtClean="0">
                <a:sym typeface="Wingdings" panose="05000000000000000000" pitchFamily="2" charset="2"/>
              </a:rPr>
              <a:t>FAIRE</a:t>
            </a:r>
          </a:p>
          <a:p>
            <a:endParaRPr lang="fr-CH" b="1" baseline="0" dirty="0" smtClean="0">
              <a:sym typeface="Wingdings" panose="05000000000000000000" pitchFamily="2" charset="2"/>
            </a:endParaRPr>
          </a:p>
          <a:p>
            <a:r>
              <a:rPr lang="fr-CH" b="1" baseline="0" dirty="0" smtClean="0">
                <a:sym typeface="Wingdings" panose="05000000000000000000" pitchFamily="2" charset="2"/>
              </a:rPr>
              <a:t>Le lien est donc évident avec l’approche living </a:t>
            </a:r>
            <a:r>
              <a:rPr lang="fr-CH" b="1" baseline="0" dirty="0" err="1" smtClean="0">
                <a:sym typeface="Wingdings" panose="05000000000000000000" pitchFamily="2" charset="2"/>
              </a:rPr>
              <a:t>lab</a:t>
            </a:r>
            <a:r>
              <a:rPr lang="fr-CH" b="1" baseline="0" dirty="0" smtClean="0">
                <a:sym typeface="Wingdings" panose="05000000000000000000" pitchFamily="2" charset="2"/>
              </a:rPr>
              <a:t> portée par Genève </a:t>
            </a:r>
            <a:r>
              <a:rPr lang="fr-CH" b="1" baseline="0" dirty="0" err="1" smtClean="0">
                <a:sym typeface="Wingdings" panose="05000000000000000000" pitchFamily="2" charset="2"/>
              </a:rPr>
              <a:t>Lab</a:t>
            </a:r>
            <a:endParaRPr lang="fr-CH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41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CH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188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20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735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735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735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Et une reconnaissance certaine !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23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95710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24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02646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25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570026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73980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27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91594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Etapes varient de 3 à 7 selon les auteurs.</a:t>
            </a:r>
          </a:p>
          <a:p>
            <a:r>
              <a:rPr lang="fr-CH" dirty="0" smtClean="0"/>
              <a:t>Mais l'esprit reste le même !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140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Cette étape consiste par exemple à interviewer des porteurs d'intérêt de manière à se mettre en empathie avec eux. </a:t>
            </a:r>
          </a:p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On cherche à établir ce que les utilisateurs font (DO), pensent (THINK), ressentent (FEEL) et disent (SAY). </a:t>
            </a:r>
          </a:p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L'objectif est d'obtenir une phrase de type </a:t>
            </a:r>
            <a:r>
              <a:rPr lang="fr-CH" sz="1200" b="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Le porteur d'intérêt</a:t>
            </a:r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 a besoin de </a:t>
            </a:r>
            <a:r>
              <a:rPr lang="fr-CH" sz="1200" b="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quelque chose</a:t>
            </a:r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 en raison de </a:t>
            </a:r>
            <a:r>
              <a:rPr lang="fr-CH" sz="1200" b="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autre chose</a:t>
            </a:r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15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28 occurrence du</a:t>
            </a:r>
            <a:r>
              <a:rPr lang="fr-CH" baseline="0" dirty="0" smtClean="0"/>
              <a:t> mot innovation dans le programme de législature 2018-2023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188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Cette étape vise à mettre en place un </a:t>
            </a:r>
            <a:r>
              <a:rPr lang="fr-CH" sz="1200" b="0" i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bon point de vue</a:t>
            </a:r>
            <a:endParaRPr lang="fr-CH" sz="1200" b="0" i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Cadrer le problème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673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Cette phase est celle de la génération d'idée. </a:t>
            </a:r>
          </a:p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De nombreuses techniques peuvent être utilisées.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13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Etape clef du Design </a:t>
            </a:r>
            <a:r>
              <a:rPr lang="fr-CH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thinking</a:t>
            </a:r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 le prototypage permet:</a:t>
            </a:r>
          </a:p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de gagner en empathie par identification avec l'utilisateur final</a:t>
            </a:r>
          </a:p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d'explorer des options</a:t>
            </a:r>
          </a:p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de réaliser des tests</a:t>
            </a:r>
          </a:p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d'inspirer les autres membres de l'équipe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839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Cette phase de test permet d'affiner les solutions, d'avoir un retour de l'utilisateur, et de raffiner le "bon point de vue"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187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34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016206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35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45979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36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553377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37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717723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38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781895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39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95330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1886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50888"/>
            <a:ext cx="4945063" cy="3708400"/>
          </a:xfrm>
          <a:prstGeom prst="rect">
            <a:avLst/>
          </a:prstGeom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52" y="4714969"/>
            <a:ext cx="4984771" cy="4467355"/>
          </a:xfrm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fr-FR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H" dirty="0" smtClean="0"/>
              <a:t>Une connaissance de la méthode</a:t>
            </a:r>
            <a:r>
              <a:rPr lang="fr-CH" baseline="0" dirty="0" smtClean="0"/>
              <a:t> et des outils, d</a:t>
            </a:r>
            <a:r>
              <a:rPr lang="fr-CH" dirty="0" smtClean="0"/>
              <a:t>es compétences</a:t>
            </a:r>
            <a:r>
              <a:rPr lang="fr-CH" baseline="0" dirty="0" smtClean="0"/>
              <a:t> d’animation; mais surtout un état d’esprit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H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 smtClean="0"/>
              <a:t>Curiosité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 smtClean="0"/>
              <a:t>Ouverture aux autres et à la </a:t>
            </a:r>
            <a:r>
              <a:rPr lang="fr-CH" dirty="0" err="1" smtClean="0"/>
              <a:t>sérendipité</a:t>
            </a:r>
            <a:endParaRPr lang="fr-CH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 smtClean="0"/>
              <a:t>Co-créatif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 smtClean="0"/>
              <a:t>Confiance créative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 smtClean="0"/>
              <a:t>Savoir "faire"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 smtClean="0"/>
              <a:t>Savoir apprendre de ses erreurs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 smtClean="0"/>
              <a:t>Empathie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 smtClean="0"/>
              <a:t>Persévérance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 smtClean="0"/>
              <a:t>Optimisme </a:t>
            </a:r>
          </a:p>
          <a:p>
            <a:endParaRPr lang="fr-CH" baseline="0" dirty="0" smtClean="0"/>
          </a:p>
          <a:p>
            <a:r>
              <a:rPr lang="fr-CH" baseline="0" dirty="0" smtClean="0"/>
              <a:t> 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073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337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fr-FR" dirty="0" smtClean="0">
                <a:latin typeface="Times New Roman" charset="0"/>
                <a:cs typeface="+mn-cs"/>
              </a:rPr>
              <a:t>Un </a:t>
            </a:r>
            <a:r>
              <a:rPr lang="fr-FR" baseline="0" dirty="0" smtClean="0">
                <a:latin typeface="Times New Roman" charset="0"/>
                <a:cs typeface="+mn-cs"/>
              </a:rPr>
              <a:t>mot sur le lieu idéal pour de tels ateliers !</a:t>
            </a:r>
          </a:p>
          <a:p>
            <a:pPr>
              <a:buFont typeface="Times New Roman" charset="0"/>
              <a:buNone/>
              <a:defRPr/>
            </a:pPr>
            <a:r>
              <a:rPr lang="fr-FR" baseline="0" dirty="0" smtClean="0">
                <a:latin typeface="Times New Roman" charset="0"/>
                <a:cs typeface="+mn-cs"/>
              </a:rPr>
              <a:t>Espace de créativité</a:t>
            </a:r>
          </a:p>
          <a:p>
            <a:pPr>
              <a:buFont typeface="Times New Roman" charset="0"/>
              <a:buNone/>
              <a:defRPr/>
            </a:pPr>
            <a:r>
              <a:rPr lang="fr-FR" baseline="0" dirty="0" smtClean="0">
                <a:latin typeface="Times New Roman" charset="0"/>
                <a:cs typeface="+mn-cs"/>
              </a:rPr>
              <a:t>Lieu de rencontre et d’échange</a:t>
            </a:r>
          </a:p>
          <a:p>
            <a:pPr>
              <a:buFont typeface="Times New Roman" charset="0"/>
              <a:buNone/>
              <a:defRPr/>
            </a:pPr>
            <a:endParaRPr lang="fr-FR" baseline="0" dirty="0" smtClean="0">
              <a:latin typeface="Times New Roman" charset="0"/>
              <a:cs typeface="+mn-cs"/>
            </a:endParaRPr>
          </a:p>
          <a:p>
            <a:pPr marL="171450" indent="-171450">
              <a:buFontTx/>
              <a:buChar char="-"/>
              <a:defRPr/>
            </a:pPr>
            <a:r>
              <a:rPr lang="fr-FR" baseline="0" dirty="0" smtClean="0">
                <a:latin typeface="Times New Roman" charset="0"/>
                <a:cs typeface="+mn-cs"/>
              </a:rPr>
              <a:t>Modulable</a:t>
            </a:r>
          </a:p>
          <a:p>
            <a:pPr marL="171450" indent="-171450">
              <a:buFontTx/>
              <a:buChar char="-"/>
              <a:defRPr/>
            </a:pPr>
            <a:r>
              <a:rPr lang="fr-FR" baseline="0" dirty="0" smtClean="0">
                <a:latin typeface="Times New Roman" charset="0"/>
                <a:cs typeface="+mn-cs"/>
              </a:rPr>
              <a:t>Accueillant</a:t>
            </a:r>
          </a:p>
          <a:p>
            <a:pPr marL="171450" indent="-171450">
              <a:buFontTx/>
              <a:buChar char="-"/>
              <a:defRPr/>
            </a:pPr>
            <a:r>
              <a:rPr lang="fr-FR" baseline="0" dirty="0" smtClean="0">
                <a:latin typeface="Times New Roman" charset="0"/>
                <a:cs typeface="+mn-cs"/>
              </a:rPr>
              <a:t>Inspirant</a:t>
            </a:r>
          </a:p>
          <a:p>
            <a:pPr marL="171450" indent="-171450">
              <a:buFontTx/>
              <a:buChar char="-"/>
              <a:defRPr/>
            </a:pPr>
            <a:endParaRPr lang="fr-FR" baseline="0" dirty="0" smtClean="0">
              <a:latin typeface="Times New Roman" charset="0"/>
              <a:cs typeface="+mn-cs"/>
            </a:endParaRPr>
          </a:p>
          <a:p>
            <a:r>
              <a:rPr lang="fr-CH" dirty="0" smtClean="0"/>
              <a:t>A l’image du 3DD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/>
              <a:pPr>
                <a:defRPr/>
              </a:pPr>
              <a:t>43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129162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85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617702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79769" y="4715154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sz="1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Calibri"/>
              <a:buNone/>
            </a:pPr>
            <a:fld id="{00000000-1234-1234-1234-123412341234}" type="slidenum">
              <a:rPr lang="fr-FR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pPr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ct val="25000"/>
                <a:buFont typeface="Calibri"/>
                <a:buNone/>
              </a:pPr>
              <a:t>51</a:t>
            </a:fld>
            <a:endParaRPr lang="fr-FR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79769" y="4715154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sz="1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Calibri"/>
              <a:buNone/>
            </a:pPr>
            <a:fld id="{00000000-1234-1234-1234-123412341234}" type="slidenum">
              <a:rPr lang="fr-FR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pPr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ct val="25000"/>
                <a:buFont typeface="Calibri"/>
                <a:buNone/>
              </a:pPr>
              <a:t>52</a:t>
            </a:fld>
            <a:endParaRPr lang="fr-FR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79769" y="4715154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sz="1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58" cy="496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Calibri"/>
              <a:buNone/>
            </a:pPr>
            <a:fld id="{00000000-1234-1234-1234-123412341234}" type="slidenum">
              <a:rPr lang="fr-FR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pPr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ct val="25000"/>
                <a:buFont typeface="Calibri"/>
                <a:buNone/>
              </a:pPr>
              <a:t>53</a:t>
            </a:fld>
            <a:endParaRPr lang="fr-FR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691544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08202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156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H" dirty="0" smtClean="0"/>
              <a:t>Enseignements valables lorsqu’on évoque</a:t>
            </a:r>
            <a:r>
              <a:rPr lang="fr-CH" baseline="0" dirty="0" smtClean="0"/>
              <a:t> le design </a:t>
            </a:r>
            <a:r>
              <a:rPr lang="fr-CH" baseline="0" dirty="0" err="1" smtClean="0"/>
              <a:t>thinking</a:t>
            </a:r>
            <a:r>
              <a:rPr lang="fr-CH" baseline="0" dirty="0" smtClean="0"/>
              <a:t> mais également lorsque l’on parle plus généralement d’innovation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H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smtClean="0"/>
              <a:t>Sponsors : on risque sinon de perdre beaucoup d’énergie simplement pour convaincre</a:t>
            </a:r>
            <a:r>
              <a:rPr lang="fr-CH" baseline="0" dirty="0" smtClean="0"/>
              <a:t> d’aller de l’avant avec ces méthodes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baseline="0" dirty="0" smtClean="0"/>
              <a:t>Sortir : identifier de nouveaux outils, s’inspirer, comprendre les moteurs du changements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baseline="0" dirty="0" smtClean="0"/>
              <a:t>FAIRE : aller dans le concret. AVEC : notre credo (même dans le faire)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baseline="0" dirty="0" smtClean="0"/>
              <a:t>Autonomiser : le design </a:t>
            </a:r>
            <a:r>
              <a:rPr lang="fr-CH" baseline="0" dirty="0" err="1" smtClean="0"/>
              <a:t>thinking</a:t>
            </a:r>
            <a:r>
              <a:rPr lang="fr-CH" baseline="0" dirty="0" smtClean="0"/>
              <a:t> est une approche relativement simple à appréhender et à prendre en mains. Nouvelles manières de faire qui sont l’affaire de tous</a:t>
            </a:r>
            <a:br>
              <a:rPr lang="fr-CH" baseline="0" dirty="0" smtClean="0"/>
            </a:br>
            <a:r>
              <a:rPr lang="fr-CH" baseline="0" dirty="0" smtClean="0"/>
              <a:t>Formations en train d’êtres mises en place par le centre de formation de l’Etat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baseline="0" dirty="0" smtClean="0"/>
              <a:t>Approche réflexive: sans cesse se remettre en cause; comprendre ce qui fonctionne et ce qui fonctionne moins bien </a:t>
            </a:r>
            <a:r>
              <a:rPr lang="fr-CH" baseline="0" dirty="0" smtClean="0">
                <a:sym typeface="Wingdings" panose="05000000000000000000" pitchFamily="2" charset="2"/>
              </a:rPr>
              <a:t> améliorations. Rien n’est gravé dans le marbre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baseline="0" dirty="0" smtClean="0">
                <a:sym typeface="Wingdings" panose="05000000000000000000" pitchFamily="2" charset="2"/>
              </a:rPr>
              <a:t>Patience : amener les gens à fonctionner différemment est affaire de temps. Et c’est incontournable (</a:t>
            </a:r>
            <a:r>
              <a:rPr lang="fr-CH" baseline="0" dirty="0" err="1" smtClean="0">
                <a:sym typeface="Wingdings" panose="05000000000000000000" pitchFamily="2" charset="2"/>
              </a:rPr>
              <a:t>cf</a:t>
            </a:r>
            <a:r>
              <a:rPr lang="fr-CH" baseline="0" dirty="0" smtClean="0">
                <a:sym typeface="Wingdings" panose="05000000000000000000" pitchFamily="2" charset="2"/>
              </a:rPr>
              <a:t> Hospice Général par exemple)</a:t>
            </a:r>
            <a:endParaRPr lang="fr-CH" baseline="0" dirty="0" smtClean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156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ED23212F-5F35-4834-9DA1-1C6C0D9A8188}" type="slidenum">
              <a:rPr lang="fr-CH" altLang="fr-FR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58</a:t>
            </a:fld>
            <a:endParaRPr lang="fr-CH" altLang="fr-FR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59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02469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446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3C7A17-04D2-4B85-A133-4FC49718E2F0}" type="slidenum">
              <a:rPr lang="fr-CH" smtClean="0"/>
              <a:pPr>
                <a:defRPr/>
              </a:pPr>
              <a:t>60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21223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690688" y="512763"/>
            <a:ext cx="3398837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Tx/>
              <a:buNone/>
            </a:pP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C4C766-C306-4620-AD4C-BDD5C5B01430}" type="slidenum">
              <a:rPr lang="fr-CH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90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9B298B-BD74-4CA5-9E3D-F6927E6F54EF}" type="slidenum">
              <a:rPr lang="fr-CH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52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19"/>
            <a:ext cx="5438140" cy="119990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fr-CH" sz="1200" dirty="0" smtClean="0"/>
          </a:p>
        </p:txBody>
      </p:sp>
    </p:spTree>
    <p:extLst>
      <p:ext uri="{BB962C8B-B14F-4D97-AF65-F5344CB8AC3E}">
        <p14:creationId xmlns:p14="http://schemas.microsoft.com/office/powerpoint/2010/main" val="1982637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FFFD0-AC20-444C-8CD1-F97E8BB722C1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4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OGOFRU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59478"/>
            <a:ext cx="9144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 smtClean="0"/>
              <a:t>Modifiez le style du titre</a:t>
            </a:r>
            <a:endParaRPr lang="fr-FR" noProof="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fr-FR" noProof="0" dirty="0" smtClean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0"/>
          </p:nvPr>
        </p:nvSpPr>
        <p:spPr>
          <a:xfrm>
            <a:off x="1401766" y="6192839"/>
            <a:ext cx="7480300" cy="100012"/>
          </a:xfrm>
          <a:prstGeom prst="rect">
            <a:avLst/>
          </a:prstGeom>
        </p:spPr>
        <p:txBody>
          <a:bodyPr lIns="91410" tIns="45706" rIns="91410" bIns="45706"/>
          <a:lstStyle>
            <a:lvl1pPr algn="r">
              <a:defRPr sz="1000" b="1" smtClean="0"/>
            </a:lvl1pPr>
          </a:lstStyle>
          <a:p>
            <a:pPr>
              <a:defRPr/>
            </a:pPr>
            <a:r>
              <a:rPr lang="fr-FR" noProof="0" dirty="0" smtClean="0"/>
              <a:t>Nom du service ou office</a:t>
            </a:r>
            <a:endParaRPr lang="fr-FR" noProof="0" dirty="0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1392238" y="6013453"/>
            <a:ext cx="7494587" cy="112713"/>
          </a:xfrm>
          <a:prstGeom prst="rect">
            <a:avLst/>
          </a:prstGeom>
        </p:spPr>
        <p:txBody>
          <a:bodyPr lIns="91410" tIns="45706" rIns="91410" bIns="45706"/>
          <a:lstStyle>
            <a:lvl1pPr algn="r">
              <a:defRPr sz="1000" b="1" smtClean="0"/>
            </a:lvl1pPr>
          </a:lstStyle>
          <a:p>
            <a:pPr>
              <a:defRPr/>
            </a:pPr>
            <a:r>
              <a:rPr lang="fr-FR" noProof="0" dirty="0" smtClean="0"/>
              <a:t>Département</a:t>
            </a:r>
            <a:endParaRPr lang="fr-FR" noProof="0" dirty="0"/>
          </a:p>
        </p:txBody>
      </p:sp>
      <p:cxnSp>
        <p:nvCxnSpPr>
          <p:cNvPr id="10" name="Connecteur droit 9"/>
          <p:cNvCxnSpPr/>
          <p:nvPr userDrawn="1"/>
        </p:nvCxnSpPr>
        <p:spPr bwMode="auto">
          <a:xfrm>
            <a:off x="0" y="58864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757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8065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3879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38797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127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08347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777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78350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94259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10805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976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425" indent="0" algn="ctr">
              <a:buNone/>
              <a:defRPr/>
            </a:lvl2pPr>
            <a:lvl3pPr marL="828850" indent="0" algn="ctr">
              <a:buNone/>
              <a:defRPr/>
            </a:lvl3pPr>
            <a:lvl4pPr marL="1243275" indent="0" algn="ctr">
              <a:buNone/>
              <a:defRPr/>
            </a:lvl4pPr>
            <a:lvl5pPr marL="1657700" indent="0" algn="ctr">
              <a:buNone/>
              <a:defRPr/>
            </a:lvl5pPr>
            <a:lvl6pPr marL="2072126" indent="0" algn="ctr">
              <a:buNone/>
              <a:defRPr/>
            </a:lvl6pPr>
            <a:lvl7pPr marL="2486552" indent="0" algn="ctr">
              <a:buNone/>
              <a:defRPr/>
            </a:lvl7pPr>
            <a:lvl8pPr marL="2900977" indent="0" algn="ctr">
              <a:buNone/>
              <a:defRPr/>
            </a:lvl8pPr>
            <a:lvl9pPr marL="3315402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5347C-D951-4770-958A-72D52438A0CB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161104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BC9F3-7E4C-496A-A519-D65ED8D70A4D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77218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21384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880" y="4406870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425" indent="0">
              <a:buNone/>
              <a:defRPr sz="1600"/>
            </a:lvl2pPr>
            <a:lvl3pPr marL="828850" indent="0">
              <a:buNone/>
              <a:defRPr sz="1500"/>
            </a:lvl3pPr>
            <a:lvl4pPr marL="1243275" indent="0">
              <a:buNone/>
              <a:defRPr sz="1300"/>
            </a:lvl4pPr>
            <a:lvl5pPr marL="1657700" indent="0">
              <a:buNone/>
              <a:defRPr sz="1300"/>
            </a:lvl5pPr>
            <a:lvl6pPr marL="2072126" indent="0">
              <a:buNone/>
              <a:defRPr sz="1300"/>
            </a:lvl6pPr>
            <a:lvl7pPr marL="2486552" indent="0">
              <a:buNone/>
              <a:defRPr sz="1300"/>
            </a:lvl7pPr>
            <a:lvl8pPr marL="2900977" indent="0">
              <a:buNone/>
              <a:defRPr sz="1300"/>
            </a:lvl8pPr>
            <a:lvl9pPr marL="3315402" indent="0">
              <a:buNone/>
              <a:defRPr sz="13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32F1F-4886-4AC6-B7C6-6598F57164ED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784153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6480" y="1604336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8241" y="1604336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BD03D-5087-485F-A082-DFC8317DFDAE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028256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922" y="275077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25" indent="0">
              <a:buNone/>
              <a:defRPr sz="1800" b="1"/>
            </a:lvl2pPr>
            <a:lvl3pPr marL="828850" indent="0">
              <a:buNone/>
              <a:defRPr sz="1600" b="1"/>
            </a:lvl3pPr>
            <a:lvl4pPr marL="1243275" indent="0">
              <a:buNone/>
              <a:defRPr sz="1500" b="1"/>
            </a:lvl4pPr>
            <a:lvl5pPr marL="1657700" indent="0">
              <a:buNone/>
              <a:defRPr sz="1500" b="1"/>
            </a:lvl5pPr>
            <a:lvl6pPr marL="2072126" indent="0">
              <a:buNone/>
              <a:defRPr sz="1500" b="1"/>
            </a:lvl6pPr>
            <a:lvl7pPr marL="2486552" indent="0">
              <a:buNone/>
              <a:defRPr sz="1500" b="1"/>
            </a:lvl7pPr>
            <a:lvl8pPr marL="2900977" indent="0">
              <a:buNone/>
              <a:defRPr sz="1500" b="1"/>
            </a:lvl8pPr>
            <a:lvl9pPr marL="3315402" indent="0">
              <a:buNone/>
              <a:defRPr sz="15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425" indent="0">
              <a:buNone/>
              <a:defRPr sz="1800" b="1"/>
            </a:lvl2pPr>
            <a:lvl3pPr marL="828850" indent="0">
              <a:buNone/>
              <a:defRPr sz="1600" b="1"/>
            </a:lvl3pPr>
            <a:lvl4pPr marL="1243275" indent="0">
              <a:buNone/>
              <a:defRPr sz="1500" b="1"/>
            </a:lvl4pPr>
            <a:lvl5pPr marL="1657700" indent="0">
              <a:buNone/>
              <a:defRPr sz="1500" b="1"/>
            </a:lvl5pPr>
            <a:lvl6pPr marL="2072126" indent="0">
              <a:buNone/>
              <a:defRPr sz="1500" b="1"/>
            </a:lvl6pPr>
            <a:lvl7pPr marL="2486552" indent="0">
              <a:buNone/>
              <a:defRPr sz="1500" b="1"/>
            </a:lvl7pPr>
            <a:lvl8pPr marL="2900977" indent="0">
              <a:buNone/>
              <a:defRPr sz="1500" b="1"/>
            </a:lvl8pPr>
            <a:lvl9pPr marL="3315402" indent="0">
              <a:buNone/>
              <a:defRPr sz="15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AEBB1-81DF-45C0-A69D-0B90E8A384E4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234277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A7469-8920-4527-8800-EEBDD40344B1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505883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152CC-51BB-4570-936E-B768E4DA898C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224321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920" y="1434398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425" indent="0">
              <a:buNone/>
              <a:defRPr sz="1100"/>
            </a:lvl2pPr>
            <a:lvl3pPr marL="828850" indent="0">
              <a:buNone/>
              <a:defRPr sz="900"/>
            </a:lvl3pPr>
            <a:lvl4pPr marL="1243275" indent="0">
              <a:buNone/>
              <a:defRPr sz="800"/>
            </a:lvl4pPr>
            <a:lvl5pPr marL="1657700" indent="0">
              <a:buNone/>
              <a:defRPr sz="800"/>
            </a:lvl5pPr>
            <a:lvl6pPr marL="2072126" indent="0">
              <a:buNone/>
              <a:defRPr sz="800"/>
            </a:lvl6pPr>
            <a:lvl7pPr marL="2486552" indent="0">
              <a:buNone/>
              <a:defRPr sz="800"/>
            </a:lvl7pPr>
            <a:lvl8pPr marL="2900977" indent="0">
              <a:buNone/>
              <a:defRPr sz="800"/>
            </a:lvl8pPr>
            <a:lvl9pPr marL="3315402" indent="0">
              <a:buNone/>
              <a:defRPr sz="8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BFC06-FC2B-414C-AC6A-B1ADE3C06A4E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940824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425" indent="0">
              <a:buNone/>
              <a:defRPr sz="2500"/>
            </a:lvl2pPr>
            <a:lvl3pPr marL="828850" indent="0">
              <a:buNone/>
              <a:defRPr sz="2200"/>
            </a:lvl3pPr>
            <a:lvl4pPr marL="1243275" indent="0">
              <a:buNone/>
              <a:defRPr sz="1800"/>
            </a:lvl4pPr>
            <a:lvl5pPr marL="1657700" indent="0">
              <a:buNone/>
              <a:defRPr sz="1800"/>
            </a:lvl5pPr>
            <a:lvl6pPr marL="2072126" indent="0">
              <a:buNone/>
              <a:defRPr sz="1800"/>
            </a:lvl6pPr>
            <a:lvl7pPr marL="2486552" indent="0">
              <a:buNone/>
              <a:defRPr sz="1800"/>
            </a:lvl7pPr>
            <a:lvl8pPr marL="2900977" indent="0">
              <a:buNone/>
              <a:defRPr sz="1800"/>
            </a:lvl8pPr>
            <a:lvl9pPr marL="3315402" indent="0">
              <a:buNone/>
              <a:defRPr sz="18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425" indent="0">
              <a:buNone/>
              <a:defRPr sz="1100"/>
            </a:lvl2pPr>
            <a:lvl3pPr marL="828850" indent="0">
              <a:buNone/>
              <a:defRPr sz="900"/>
            </a:lvl3pPr>
            <a:lvl4pPr marL="1243275" indent="0">
              <a:buNone/>
              <a:defRPr sz="800"/>
            </a:lvl4pPr>
            <a:lvl5pPr marL="1657700" indent="0">
              <a:buNone/>
              <a:defRPr sz="800"/>
            </a:lvl5pPr>
            <a:lvl6pPr marL="2072126" indent="0">
              <a:buNone/>
              <a:defRPr sz="800"/>
            </a:lvl6pPr>
            <a:lvl7pPr marL="2486552" indent="0">
              <a:buNone/>
              <a:defRPr sz="800"/>
            </a:lvl7pPr>
            <a:lvl8pPr marL="2900977" indent="0">
              <a:buNone/>
              <a:defRPr sz="800"/>
            </a:lvl8pPr>
            <a:lvl9pPr marL="3315402" indent="0">
              <a:buNone/>
              <a:defRPr sz="8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A8177-298D-4FA0-9449-37403D925159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171294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62FC3-5AFD-4C32-9C55-EEAAECD57BAC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141346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6880" y="273636"/>
            <a:ext cx="2056320" cy="585565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6481" y="273636"/>
            <a:ext cx="6032160" cy="585565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28418-B5E8-452A-AD39-0B721E56D30C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786163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D08C6-07BD-48B8-B88A-FEF549A667C5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42023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3493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9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CH" sz="1350" dirty="0">
              <a:solidFill>
                <a:prstClr val="white"/>
              </a:solidFill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55159" y="2324025"/>
            <a:ext cx="6599634" cy="301316"/>
          </a:xfrm>
        </p:spPr>
        <p:txBody>
          <a:bodyPr>
            <a:normAutofit/>
          </a:bodyPr>
          <a:lstStyle>
            <a:lvl1pPr marL="0" indent="0">
              <a:buNone/>
              <a:defRPr sz="1125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CH" dirty="0" smtClean="0"/>
              <a:t>Cas concerné / Session</a:t>
            </a:r>
            <a:endParaRPr lang="fr-CH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555159" y="3008025"/>
            <a:ext cx="6631781" cy="114838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0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CH" dirty="0" smtClean="0"/>
              <a:t>No et Titre de la thématique</a:t>
            </a:r>
            <a:endParaRPr lang="fr-CH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54956" y="4635225"/>
            <a:ext cx="7218760" cy="407262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Prénom Nom animateur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54956" y="5081597"/>
            <a:ext cx="7218760" cy="407262"/>
          </a:xfrm>
          <a:ln>
            <a:noFill/>
          </a:ln>
        </p:spPr>
        <p:txBody>
          <a:bodyPr/>
          <a:lstStyle>
            <a:lvl1pPr marL="0" indent="0">
              <a:buNone/>
              <a:defRPr sz="1875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Agenda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55" y="6414249"/>
            <a:ext cx="1037493" cy="283517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fr-CH" smtClean="0">
                <a:solidFill>
                  <a:prstClr val="white"/>
                </a:solidFill>
              </a:rPr>
              <a:t>(c) Prof. HES Merlier</a:t>
            </a:r>
            <a:endParaRPr lang="fr-CH" dirty="0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xfrm>
            <a:off x="1554956" y="6452741"/>
            <a:ext cx="584688" cy="245025"/>
          </a:xfrm>
          <a:solidFill>
            <a:srgbClr val="599EA3"/>
          </a:solidFill>
          <a:ln>
            <a:solidFill>
              <a:schemeClr val="bg1"/>
            </a:solidFill>
          </a:ln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584AFD49-9A2C-4A8D-AD5B-13397ABB7E57}" type="slidenum">
              <a:rPr lang="fr-CH" smtClean="0">
                <a:solidFill>
                  <a:prstClr val="white"/>
                </a:solidFill>
              </a:rPr>
              <a:pPr/>
              <a:t>‹N°›</a:t>
            </a:fld>
            <a:endParaRPr lang="fr-CH">
              <a:solidFill>
                <a:prstClr val="white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3174" cy="105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88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itire blan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837006" y="5794311"/>
            <a:ext cx="1936710" cy="961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CH" sz="1350">
              <a:solidFill>
                <a:prstClr val="white"/>
              </a:solidFill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55159" y="2324025"/>
            <a:ext cx="6599634" cy="301316"/>
          </a:xfrm>
        </p:spPr>
        <p:txBody>
          <a:bodyPr>
            <a:normAutofit/>
          </a:bodyPr>
          <a:lstStyle>
            <a:lvl1pPr marL="0" indent="0">
              <a:buNone/>
              <a:defRPr sz="1125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CH" dirty="0" smtClean="0"/>
              <a:t>Date</a:t>
            </a:r>
            <a:endParaRPr lang="fr-CH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555159" y="3008025"/>
            <a:ext cx="6631781" cy="114838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000" b="1" i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CH" dirty="0" smtClean="0"/>
              <a:t>Titre de la présentation</a:t>
            </a:r>
            <a:endParaRPr lang="fr-CH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54956" y="4635225"/>
            <a:ext cx="7218760" cy="407262"/>
          </a:xfr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Prénom Nom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54956" y="5081597"/>
            <a:ext cx="7218760" cy="407262"/>
          </a:xfrm>
        </p:spPr>
        <p:txBody>
          <a:bodyPr/>
          <a:lstStyle>
            <a:lvl1pPr marL="0" indent="0">
              <a:buNone/>
              <a:defRPr sz="1875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Fonction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55" y="6492620"/>
            <a:ext cx="853773" cy="224299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ctr">
              <a:defRPr sz="1050"/>
            </a:lvl1pPr>
          </a:lstStyle>
          <a:p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CH" dirty="0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5"/>
          </p:nvPr>
        </p:nvSpPr>
        <p:spPr>
          <a:xfrm>
            <a:off x="8154793" y="6471894"/>
            <a:ext cx="584688" cy="245025"/>
          </a:xfrm>
        </p:spPr>
        <p:txBody>
          <a:bodyPr/>
          <a:lstStyle>
            <a:lvl1pPr algn="ctr">
              <a:defRPr sz="1050"/>
            </a:lvl1pPr>
          </a:lstStyle>
          <a:p>
            <a:fld id="{584AFD49-9A2C-4A8D-AD5B-13397ABB7E57}" type="slidenum">
              <a:rPr lang="fr-CH" smtClean="0">
                <a:solidFill>
                  <a:srgbClr val="1C1C1B">
                    <a:tint val="75000"/>
                  </a:srgbClr>
                </a:solidFill>
              </a:rPr>
              <a:pPr/>
              <a:t>‹N°›</a:t>
            </a:fld>
            <a:endParaRPr lang="fr-CH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63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455577"/>
            <a:ext cx="7886700" cy="4510326"/>
          </a:xfrm>
        </p:spPr>
        <p:txBody>
          <a:bodyPr/>
          <a:lstStyle>
            <a:lvl1pPr marL="1714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2250"/>
            </a:lvl1pPr>
            <a:lvl2pPr marL="514350" indent="-171450"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  <a:defRPr sz="1875" b="1"/>
            </a:lvl2pPr>
            <a:lvl3pPr marL="857250" indent="-171450">
              <a:buClr>
                <a:schemeClr val="bg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>
              <a:buClr>
                <a:srgbClr val="E22E28"/>
              </a:buClr>
              <a:defRPr sz="1125"/>
            </a:lvl4pPr>
            <a:lvl5pPr>
              <a:defRPr sz="7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423863"/>
            <a:ext cx="7886700" cy="64665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Titre de la diapositive</a:t>
            </a:r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CH" dirty="0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 sz="1000"/>
            </a:lvl1pPr>
          </a:lstStyle>
          <a:p>
            <a:fld id="{584AFD49-9A2C-4A8D-AD5B-13397ABB7E57}" type="slidenum">
              <a:rPr lang="fr-CH" smtClean="0">
                <a:solidFill>
                  <a:srgbClr val="1C1C1B">
                    <a:tint val="75000"/>
                  </a:srgbClr>
                </a:solidFill>
              </a:rPr>
              <a:pPr/>
              <a:t>‹N°›</a:t>
            </a:fld>
            <a:endParaRPr lang="fr-CH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9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2118732"/>
            <a:ext cx="7886700" cy="3847171"/>
          </a:xfrm>
        </p:spPr>
        <p:txBody>
          <a:bodyPr/>
          <a:lstStyle>
            <a:lvl1pPr marL="1714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2250"/>
            </a:lvl1pPr>
            <a:lvl2pPr marL="514350" indent="-171450"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  <a:defRPr sz="1875" b="1"/>
            </a:lvl2pPr>
            <a:lvl3pPr marL="857250" indent="-171450">
              <a:buClr>
                <a:schemeClr val="bg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>
              <a:buClr>
                <a:srgbClr val="E22E28"/>
              </a:buClr>
              <a:defRPr sz="1125"/>
            </a:lvl4pPr>
            <a:lvl5pPr>
              <a:defRPr sz="7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423863"/>
            <a:ext cx="7886700" cy="64665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smtClean="0"/>
              <a:t>Titre de la diapositive</a:t>
            </a:r>
            <a:endParaRPr lang="fr-CH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124745"/>
            <a:ext cx="7886700" cy="603695"/>
          </a:xfrm>
        </p:spPr>
        <p:txBody>
          <a:bodyPr>
            <a:normAutofit/>
          </a:bodyPr>
          <a:lstStyle>
            <a:lvl1pPr marL="0" indent="0">
              <a:buNone/>
              <a:defRPr sz="2625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Sous-titre de la diapositive</a:t>
            </a:r>
            <a:endParaRPr lang="fr-CH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CH" dirty="0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 sz="1000"/>
            </a:lvl1pPr>
          </a:lstStyle>
          <a:p>
            <a:fld id="{584AFD49-9A2C-4A8D-AD5B-13397ABB7E57}" type="slidenum">
              <a:rPr lang="fr-CH" smtClean="0">
                <a:solidFill>
                  <a:srgbClr val="1C1C1B">
                    <a:tint val="75000"/>
                  </a:srgbClr>
                </a:solidFill>
              </a:rPr>
              <a:pPr/>
              <a:t>‹N°›</a:t>
            </a:fld>
            <a:endParaRPr lang="fr-CH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8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 +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423863"/>
            <a:ext cx="7886700" cy="64665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Titre de la diapositive</a:t>
            </a:r>
            <a:endParaRPr lang="fr-CH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8"/>
          </p:nvPr>
        </p:nvSpPr>
        <p:spPr>
          <a:xfrm>
            <a:off x="628650" y="1455578"/>
            <a:ext cx="3847500" cy="4510325"/>
          </a:xfrm>
        </p:spPr>
        <p:txBody>
          <a:bodyPr/>
          <a:lstStyle>
            <a:lvl1pPr marL="1714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2250"/>
            </a:lvl1pPr>
            <a:lvl2pPr marL="514350" indent="-171450"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  <a:defRPr sz="1875" b="1"/>
            </a:lvl2pPr>
            <a:lvl3pPr marL="857250" indent="-171450">
              <a:buClr>
                <a:schemeClr val="bg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>
              <a:buClr>
                <a:srgbClr val="E22E28"/>
              </a:buClr>
              <a:defRPr sz="1125"/>
            </a:lvl4pPr>
            <a:lvl5pPr>
              <a:defRPr sz="7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9"/>
          </p:nvPr>
        </p:nvSpPr>
        <p:spPr>
          <a:xfrm>
            <a:off x="4667850" y="1455578"/>
            <a:ext cx="3847500" cy="4510325"/>
          </a:xfrm>
        </p:spPr>
        <p:txBody>
          <a:bodyPr/>
          <a:lstStyle>
            <a:lvl1pPr marL="1714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2250"/>
            </a:lvl1pPr>
            <a:lvl2pPr marL="514350" indent="-171450"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  <a:defRPr sz="1875" b="1"/>
            </a:lvl2pPr>
            <a:lvl3pPr marL="857250" indent="-171450">
              <a:buClr>
                <a:schemeClr val="bg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>
              <a:buClr>
                <a:srgbClr val="E22E28"/>
              </a:buClr>
              <a:defRPr sz="1125"/>
            </a:lvl4pPr>
            <a:lvl5pPr>
              <a:defRPr sz="7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algn="ctr">
              <a:defRPr sz="1050"/>
            </a:lvl1pPr>
          </a:lstStyle>
          <a:p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CH" dirty="0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algn="ctr">
              <a:defRPr sz="1050"/>
            </a:lvl1pPr>
          </a:lstStyle>
          <a:p>
            <a:fld id="{584AFD49-9A2C-4A8D-AD5B-13397ABB7E57}" type="slidenum">
              <a:rPr lang="fr-CH" smtClean="0">
                <a:solidFill>
                  <a:srgbClr val="1C1C1B">
                    <a:tint val="75000"/>
                  </a:srgbClr>
                </a:solidFill>
              </a:rPr>
              <a:pPr/>
              <a:t>‹N°›</a:t>
            </a:fld>
            <a:endParaRPr lang="fr-CH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0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sous-titre +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2118732"/>
            <a:ext cx="3847500" cy="3847171"/>
          </a:xfrm>
        </p:spPr>
        <p:txBody>
          <a:bodyPr/>
          <a:lstStyle>
            <a:lvl1pPr marL="1714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2250"/>
            </a:lvl1pPr>
            <a:lvl2pPr marL="514350" indent="-171450"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  <a:defRPr sz="1875" b="1"/>
            </a:lvl2pPr>
            <a:lvl3pPr marL="857250" indent="-171450">
              <a:buClr>
                <a:schemeClr val="bg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>
              <a:buClr>
                <a:srgbClr val="E22E28"/>
              </a:buClr>
              <a:defRPr sz="1125"/>
            </a:lvl4pPr>
            <a:lvl5pPr>
              <a:defRPr sz="7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423863"/>
            <a:ext cx="7886700" cy="64665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Titre de la diapositive</a:t>
            </a:r>
            <a:endParaRPr lang="fr-CH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124745"/>
            <a:ext cx="7886700" cy="603695"/>
          </a:xfrm>
        </p:spPr>
        <p:txBody>
          <a:bodyPr>
            <a:normAutofit/>
          </a:bodyPr>
          <a:lstStyle>
            <a:lvl1pPr marL="0" indent="0">
              <a:buNone/>
              <a:defRPr sz="2625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Sous-titre de la diapositive</a:t>
            </a:r>
            <a:endParaRPr lang="fr-CH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8"/>
          </p:nvPr>
        </p:nvSpPr>
        <p:spPr>
          <a:xfrm>
            <a:off x="4667850" y="2118732"/>
            <a:ext cx="3847500" cy="3847171"/>
          </a:xfrm>
        </p:spPr>
        <p:txBody>
          <a:bodyPr/>
          <a:lstStyle>
            <a:lvl1pPr marL="1714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2250"/>
            </a:lvl1pPr>
            <a:lvl2pPr marL="514350" indent="-171450"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  <a:defRPr sz="1875" b="1"/>
            </a:lvl2pPr>
            <a:lvl3pPr marL="857250" indent="-171450">
              <a:buClr>
                <a:schemeClr val="bg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>
              <a:buClr>
                <a:srgbClr val="E22E28"/>
              </a:buClr>
              <a:defRPr sz="1125"/>
            </a:lvl4pPr>
            <a:lvl5pPr>
              <a:defRPr sz="7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CH" dirty="0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 sz="1000"/>
            </a:lvl1pPr>
          </a:lstStyle>
          <a:p>
            <a:fld id="{584AFD49-9A2C-4A8D-AD5B-13397ABB7E57}" type="slidenum">
              <a:rPr lang="fr-CH" smtClean="0">
                <a:solidFill>
                  <a:srgbClr val="1C1C1B">
                    <a:tint val="75000"/>
                  </a:srgbClr>
                </a:solidFill>
              </a:rPr>
              <a:pPr/>
              <a:t>‹N°›</a:t>
            </a:fld>
            <a:endParaRPr lang="fr-CH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64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423863"/>
            <a:ext cx="7886700" cy="64665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Titre de la diapositive</a:t>
            </a:r>
            <a:endParaRPr lang="fr-CH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28650" y="1455578"/>
            <a:ext cx="2565000" cy="4510325"/>
          </a:xfrm>
        </p:spPr>
        <p:txBody>
          <a:bodyPr/>
          <a:lstStyle>
            <a:lvl1pPr marL="1714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2250"/>
            </a:lvl1pPr>
            <a:lvl2pPr marL="514350" indent="-171450"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  <a:defRPr sz="1875" b="1"/>
            </a:lvl2pPr>
            <a:lvl3pPr marL="857250" indent="-171450">
              <a:buClr>
                <a:schemeClr val="bg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>
              <a:buClr>
                <a:srgbClr val="E22E28"/>
              </a:buClr>
              <a:defRPr sz="1125"/>
            </a:lvl4pPr>
            <a:lvl5pPr>
              <a:defRPr sz="7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20"/>
          </p:nvPr>
        </p:nvSpPr>
        <p:spPr>
          <a:xfrm>
            <a:off x="3289500" y="1455578"/>
            <a:ext cx="2565000" cy="4510325"/>
          </a:xfrm>
        </p:spPr>
        <p:txBody>
          <a:bodyPr/>
          <a:lstStyle>
            <a:lvl1pPr marL="1714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2250"/>
            </a:lvl1pPr>
            <a:lvl2pPr marL="514350" indent="-171450"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  <a:defRPr sz="1875" b="1"/>
            </a:lvl2pPr>
            <a:lvl3pPr marL="857250" indent="-171450">
              <a:buClr>
                <a:schemeClr val="bg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>
              <a:buClr>
                <a:srgbClr val="E22E28"/>
              </a:buClr>
              <a:defRPr sz="1125"/>
            </a:lvl4pPr>
            <a:lvl5pPr>
              <a:defRPr sz="7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21"/>
          </p:nvPr>
        </p:nvSpPr>
        <p:spPr>
          <a:xfrm>
            <a:off x="5950350" y="1455578"/>
            <a:ext cx="2565000" cy="4510325"/>
          </a:xfrm>
        </p:spPr>
        <p:txBody>
          <a:bodyPr/>
          <a:lstStyle>
            <a:lvl1pPr marL="1714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2250"/>
            </a:lvl1pPr>
            <a:lvl2pPr marL="514350" indent="-171450"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  <a:defRPr sz="1875" b="1"/>
            </a:lvl2pPr>
            <a:lvl3pPr marL="857250" indent="-171450">
              <a:buClr>
                <a:schemeClr val="bg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>
              <a:buClr>
                <a:srgbClr val="E22E28"/>
              </a:buClr>
              <a:defRPr sz="1125"/>
            </a:lvl4pPr>
            <a:lvl5pPr>
              <a:defRPr sz="7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CH" dirty="0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algn="ctr">
              <a:defRPr sz="1000"/>
            </a:lvl1pPr>
          </a:lstStyle>
          <a:p>
            <a:fld id="{584AFD49-9A2C-4A8D-AD5B-13397ABB7E57}" type="slidenum">
              <a:rPr lang="fr-CH" smtClean="0">
                <a:solidFill>
                  <a:srgbClr val="1C1C1B">
                    <a:tint val="75000"/>
                  </a:srgbClr>
                </a:solidFill>
              </a:rPr>
              <a:pPr/>
              <a:t>‹N°›</a:t>
            </a:fld>
            <a:endParaRPr lang="fr-CH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01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2118732"/>
            <a:ext cx="2565000" cy="3847171"/>
          </a:xfrm>
        </p:spPr>
        <p:txBody>
          <a:bodyPr/>
          <a:lstStyle>
            <a:lvl1pPr marL="1714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2250"/>
            </a:lvl1pPr>
            <a:lvl2pPr marL="514350" indent="-171450"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  <a:defRPr sz="1875" b="1"/>
            </a:lvl2pPr>
            <a:lvl3pPr marL="857250" indent="-171450">
              <a:buClr>
                <a:schemeClr val="bg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>
              <a:buClr>
                <a:srgbClr val="E22E28"/>
              </a:buClr>
              <a:defRPr sz="1125"/>
            </a:lvl4pPr>
            <a:lvl5pPr>
              <a:defRPr sz="7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423863"/>
            <a:ext cx="7886700" cy="64665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Titre de la diapositive</a:t>
            </a:r>
            <a:endParaRPr lang="fr-CH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124745"/>
            <a:ext cx="7886700" cy="603695"/>
          </a:xfrm>
        </p:spPr>
        <p:txBody>
          <a:bodyPr>
            <a:normAutofit/>
          </a:bodyPr>
          <a:lstStyle>
            <a:lvl1pPr marL="0" indent="0">
              <a:buNone/>
              <a:defRPr sz="2625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Sous-titre de la diapositive</a:t>
            </a:r>
            <a:endParaRPr lang="fr-CH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8"/>
          </p:nvPr>
        </p:nvSpPr>
        <p:spPr>
          <a:xfrm>
            <a:off x="3289500" y="2118732"/>
            <a:ext cx="2565000" cy="3847171"/>
          </a:xfrm>
        </p:spPr>
        <p:txBody>
          <a:bodyPr/>
          <a:lstStyle>
            <a:lvl1pPr marL="1714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2250"/>
            </a:lvl1pPr>
            <a:lvl2pPr marL="514350" indent="-171450"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  <a:defRPr sz="1875" b="1"/>
            </a:lvl2pPr>
            <a:lvl3pPr marL="857250" indent="-171450">
              <a:buClr>
                <a:schemeClr val="bg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>
              <a:buClr>
                <a:srgbClr val="E22E28"/>
              </a:buClr>
              <a:defRPr sz="1125"/>
            </a:lvl4pPr>
            <a:lvl5pPr>
              <a:defRPr sz="7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9"/>
          </p:nvPr>
        </p:nvSpPr>
        <p:spPr>
          <a:xfrm>
            <a:off x="5950350" y="2118732"/>
            <a:ext cx="2565000" cy="3847171"/>
          </a:xfrm>
        </p:spPr>
        <p:txBody>
          <a:bodyPr/>
          <a:lstStyle>
            <a:lvl1pPr marL="171450" indent="-171450">
              <a:buClr>
                <a:schemeClr val="tx2"/>
              </a:buClr>
              <a:buFont typeface="Wingdings" panose="05000000000000000000" pitchFamily="2" charset="2"/>
              <a:buChar char="§"/>
              <a:defRPr sz="2250"/>
            </a:lvl1pPr>
            <a:lvl2pPr marL="514350" indent="-171450">
              <a:buClr>
                <a:schemeClr val="accent5"/>
              </a:buClr>
              <a:buSzPct val="100000"/>
              <a:buFont typeface="Wingdings" panose="05000000000000000000" pitchFamily="2" charset="2"/>
              <a:buChar char="§"/>
              <a:defRPr sz="1875" b="1"/>
            </a:lvl2pPr>
            <a:lvl3pPr marL="857250" indent="-171450">
              <a:buClr>
                <a:schemeClr val="bg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/>
            </a:lvl3pPr>
            <a:lvl4pPr>
              <a:buClr>
                <a:srgbClr val="E22E28"/>
              </a:buClr>
              <a:defRPr sz="1125"/>
            </a:lvl4pPr>
            <a:lvl5pPr>
              <a:defRPr sz="75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CH" dirty="0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algn="ctr">
              <a:defRPr sz="1000"/>
            </a:lvl1pPr>
          </a:lstStyle>
          <a:p>
            <a:fld id="{584AFD49-9A2C-4A8D-AD5B-13397ABB7E57}" type="slidenum">
              <a:rPr lang="fr-CH" smtClean="0">
                <a:solidFill>
                  <a:srgbClr val="1C1C1B">
                    <a:tint val="75000"/>
                  </a:srgbClr>
                </a:solidFill>
              </a:rPr>
              <a:pPr/>
              <a:t>‹N°›</a:t>
            </a:fld>
            <a:endParaRPr lang="fr-CH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12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CH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CH" dirty="0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000"/>
            </a:lvl1pPr>
          </a:lstStyle>
          <a:p>
            <a:fld id="{584AFD49-9A2C-4A8D-AD5B-13397ABB7E57}" type="slidenum">
              <a:rPr lang="fr-CH" smtClean="0">
                <a:solidFill>
                  <a:srgbClr val="1C1C1B">
                    <a:tint val="75000"/>
                  </a:srgbClr>
                </a:solidFill>
              </a:rPr>
              <a:pPr/>
              <a:t>‹N°›</a:t>
            </a:fld>
            <a:endParaRPr lang="fr-CH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30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 + gro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algn="ctr">
              <a:defRPr sz="1000"/>
            </a:lvl1pPr>
          </a:lstStyle>
          <a:p>
            <a:r>
              <a:rPr lang="fr-FR" smtClean="0"/>
              <a:t>Cliquez sur l'icône pour ajouter une image</a:t>
            </a:r>
            <a:endParaRPr lang="fr-CH"/>
          </a:p>
        </p:txBody>
      </p:sp>
      <p:sp>
        <p:nvSpPr>
          <p:cNvPr id="3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777795" y="1605506"/>
            <a:ext cx="4970122" cy="3646991"/>
          </a:xfrm>
        </p:spPr>
        <p:txBody>
          <a:bodyPr>
            <a:normAutofit/>
          </a:bodyPr>
          <a:lstStyle>
            <a:lvl1pPr marL="0" indent="0">
              <a:buNone/>
              <a:defRPr sz="3000" b="1" cap="all" baseline="0"/>
            </a:lvl1pPr>
          </a:lstStyle>
          <a:p>
            <a:pPr lvl="0"/>
            <a:r>
              <a:rPr lang="fr-CH" dirty="0" smtClean="0"/>
              <a:t>Diapo grande image + gros texte</a:t>
            </a:r>
            <a:endParaRPr lang="fr-CH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CH" dirty="0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ctr">
              <a:defRPr sz="1000"/>
            </a:lvl1pPr>
          </a:lstStyle>
          <a:p>
            <a:fld id="{584AFD49-9A2C-4A8D-AD5B-13397ABB7E57}" type="slidenum">
              <a:rPr lang="fr-CH" smtClean="0">
                <a:solidFill>
                  <a:srgbClr val="1C1C1B">
                    <a:tint val="75000"/>
                  </a:srgbClr>
                </a:solidFill>
              </a:rPr>
              <a:pPr/>
              <a:t>‹N°›</a:t>
            </a:fld>
            <a:endParaRPr lang="fr-CH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5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4033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4033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144384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1" y="1605506"/>
            <a:ext cx="7886699" cy="3646991"/>
          </a:xfrm>
        </p:spPr>
        <p:txBody>
          <a:bodyPr>
            <a:normAutofit/>
          </a:bodyPr>
          <a:lstStyle>
            <a:lvl1pPr marL="0" indent="0">
              <a:buNone/>
              <a:defRPr sz="3000" b="1" cap="all" baseline="0"/>
            </a:lvl1pPr>
          </a:lstStyle>
          <a:p>
            <a:pPr lvl="0"/>
            <a:r>
              <a:rPr lang="fr-CH" dirty="0" smtClean="0"/>
              <a:t>Diapo gros texte</a:t>
            </a:r>
            <a:endParaRPr lang="fr-CH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CH" dirty="0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 sz="1000"/>
            </a:lvl1pPr>
          </a:lstStyle>
          <a:p>
            <a:fld id="{584AFD49-9A2C-4A8D-AD5B-13397ABB7E57}" type="slidenum">
              <a:rPr lang="fr-CH" smtClean="0">
                <a:solidFill>
                  <a:srgbClr val="1C1C1B">
                    <a:tint val="75000"/>
                  </a:srgbClr>
                </a:solidFill>
              </a:rPr>
              <a:pPr/>
              <a:t>‹N°›</a:t>
            </a:fld>
            <a:endParaRPr lang="fr-CH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31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97251"/>
            <a:ext cx="9144000" cy="6858000"/>
          </a:xfrm>
          <a:prstGeom prst="rect">
            <a:avLst/>
          </a:prstGeom>
          <a:solidFill>
            <a:srgbClr val="599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CH" sz="1350" dirty="0">
              <a:solidFill>
                <a:prstClr val="white"/>
              </a:solidFill>
            </a:endParaRP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54956" y="2672617"/>
            <a:ext cx="7218760" cy="407262"/>
          </a:xfr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Prénom Nom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54956" y="3118989"/>
            <a:ext cx="7218760" cy="407262"/>
          </a:xfrm>
        </p:spPr>
        <p:txBody>
          <a:bodyPr/>
          <a:lstStyle>
            <a:lvl1pPr marL="0" indent="0">
              <a:buNone/>
              <a:defRPr sz="1875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Fonction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62" y="6479931"/>
            <a:ext cx="1068868" cy="304037"/>
          </a:xfrm>
          <a:prstGeom prst="rect">
            <a:avLst/>
          </a:prstGeom>
        </p:spPr>
      </p:pic>
      <p:sp>
        <p:nvSpPr>
          <p:cNvPr id="9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552170" y="4330756"/>
            <a:ext cx="7218760" cy="407262"/>
          </a:xfrm>
        </p:spPr>
        <p:txBody>
          <a:bodyPr/>
          <a:lstStyle>
            <a:lvl1pPr marL="0" indent="0">
              <a:buNone/>
              <a:defRPr sz="1875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Adresse email</a:t>
            </a:r>
          </a:p>
        </p:txBody>
      </p:sp>
      <p:pic>
        <p:nvPicPr>
          <p:cNvPr id="22" name="Imag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3174" cy="1081454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r-CH" smtClean="0">
                <a:solidFill>
                  <a:prstClr val="white"/>
                </a:solidFill>
              </a:rPr>
              <a:t>(c) Prof. HES Merlier</a:t>
            </a:r>
            <a:endParaRPr lang="fr-CH" dirty="0">
              <a:solidFill>
                <a:prstClr val="white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546028" y="6479931"/>
            <a:ext cx="505559" cy="245025"/>
          </a:xfrm>
          <a:solidFill>
            <a:srgbClr val="599EA3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584AFD49-9A2C-4A8D-AD5B-13397ABB7E57}" type="slidenum">
              <a:rPr lang="fr-CH" smtClean="0">
                <a:solidFill>
                  <a:prstClr val="white"/>
                </a:solidFill>
              </a:rPr>
              <a:pPr/>
              <a:t>‹N°›</a:t>
            </a:fld>
            <a:endParaRPr lang="fr-C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 blan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7056813" y="5794310"/>
            <a:ext cx="1936710" cy="961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CH" sz="1350">
              <a:solidFill>
                <a:prstClr val="white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30" y="6093159"/>
            <a:ext cx="1223100" cy="363356"/>
          </a:xfrm>
          <a:prstGeom prst="rect">
            <a:avLst/>
          </a:prstGeom>
        </p:spPr>
      </p:pic>
      <p:sp>
        <p:nvSpPr>
          <p:cNvPr id="8" name="Espace réservé du text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54956" y="2672617"/>
            <a:ext cx="7218760" cy="407262"/>
          </a:xfr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Prénom Nom</a:t>
            </a:r>
          </a:p>
        </p:txBody>
      </p:sp>
      <p:sp>
        <p:nvSpPr>
          <p:cNvPr id="9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54956" y="3118989"/>
            <a:ext cx="7218760" cy="407262"/>
          </a:xfrm>
        </p:spPr>
        <p:txBody>
          <a:bodyPr/>
          <a:lstStyle>
            <a:lvl1pPr marL="0" indent="0">
              <a:buNone/>
              <a:defRPr sz="1875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Fonction</a:t>
            </a:r>
          </a:p>
        </p:txBody>
      </p:sp>
      <p:sp>
        <p:nvSpPr>
          <p:cNvPr id="10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552170" y="4330756"/>
            <a:ext cx="7218760" cy="407262"/>
          </a:xfrm>
        </p:spPr>
        <p:txBody>
          <a:bodyPr/>
          <a:lstStyle>
            <a:lvl1pPr marL="0" indent="0">
              <a:buNone/>
              <a:defRPr sz="1875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Adresse email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CH" dirty="0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8247184" y="6479931"/>
            <a:ext cx="496883" cy="245025"/>
          </a:xfrm>
        </p:spPr>
        <p:txBody>
          <a:bodyPr/>
          <a:lstStyle/>
          <a:p>
            <a:fld id="{584AFD49-9A2C-4A8D-AD5B-13397ABB7E57}" type="slidenum">
              <a:rPr lang="fr-CH" smtClean="0">
                <a:solidFill>
                  <a:srgbClr val="1C1C1B">
                    <a:tint val="75000"/>
                  </a:srgbClr>
                </a:solidFill>
              </a:rPr>
              <a:pPr/>
              <a:t>‹N°›</a:t>
            </a:fld>
            <a:endParaRPr lang="fr-CH" dirty="0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32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5985" y="547912"/>
            <a:ext cx="6096000" cy="504825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EADE4AE4-E272-4F95-BFAC-B43C0644079A}" type="slidenum">
              <a:rPr lang="fr-FR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43768"/>
      </p:ext>
    </p:extLst>
  </p:cSld>
  <p:clrMapOvr>
    <a:masterClrMapping/>
  </p:clrMapOvr>
  <p:transition spd="slow" advClick="0" advTm="0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F341F560-6EA0-4D28-8695-FCEF7F875AA8}" type="slidenum">
              <a:rPr lang="fr-FR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20696"/>
      </p:ext>
    </p:extLst>
  </p:cSld>
  <p:clrMapOvr>
    <a:masterClrMapping/>
  </p:clrMapOvr>
  <p:transition spd="slow" advClick="0" advTm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65830" y="6476450"/>
            <a:ext cx="584688" cy="2450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56CCB-B1AC-4920-A606-A2424B1DF7C5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80510"/>
      </p:ext>
    </p:extLst>
  </p:cSld>
  <p:clrMapOvr>
    <a:masterClrMapping/>
  </p:clrMapOvr>
  <p:transition spd="slow" advClick="0" advTm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F905D612-E44F-4F9B-A6BC-D5FA63862DEF}" type="slidenum">
              <a:rPr lang="fr-FR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91892"/>
      </p:ext>
    </p:extLst>
  </p:cSld>
  <p:clrMapOvr>
    <a:masterClrMapping/>
  </p:clrMapOvr>
  <p:transition spd="slow" advClick="0" advTm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46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37521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9782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55189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54908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0824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466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534442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303853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694570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1838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88863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000373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564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682581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186331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347730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010696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1C1C1B">
                    <a:tint val="75000"/>
                  </a:srgbClr>
                </a:solidFill>
              </a:rPr>
              <a:t>(c) Prof. HES Merlier</a:t>
            </a:r>
            <a:endParaRPr lang="fr-FR">
              <a:solidFill>
                <a:srgbClr val="1C1C1B">
                  <a:tint val="75000"/>
                </a:srgbClr>
              </a:solidFill>
              <a:sym typeface="Symbol" pitchFamily="18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</a:rPr>
              <a:t>No &gt; </a:t>
            </a:r>
            <a:fld id="{D890677A-0EBA-4EF2-B2FE-422AA15E819C}" type="slidenum">
              <a:rPr lang="fr-FR" smtClean="0">
                <a:solidFill>
                  <a:srgbClr val="1C1C1B">
                    <a:tint val="75000"/>
                  </a:srgbClr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1C1C1B">
                  <a:tint val="75000"/>
                </a:srgb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2769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68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491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0831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dirty="0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dirty="0" smtClean="0"/>
              <a:t>Cliquez pour modifier les styles du texte du masque</a:t>
            </a:r>
          </a:p>
          <a:p>
            <a:pPr lvl="1"/>
            <a:r>
              <a:rPr lang="fr-FR" altLang="fr-FR" noProof="0" dirty="0" smtClean="0"/>
              <a:t>Deuxième niveau</a:t>
            </a:r>
          </a:p>
          <a:p>
            <a:pPr lvl="2"/>
            <a:r>
              <a:rPr lang="fr-FR" altLang="fr-FR" noProof="0" dirty="0" smtClean="0"/>
              <a:t>Troisième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05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116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17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231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793" indent="-342793" algn="l" rtl="0" eaLnBrk="1" fontAlgn="base" hangingPunct="1">
        <a:spcBef>
          <a:spcPct val="20000"/>
        </a:spcBef>
        <a:spcAft>
          <a:spcPct val="0"/>
        </a:spcAft>
        <a:buSzPct val="95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2646" indent="-228529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599702" indent="-228529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6760" indent="-22852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18" indent="-22852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876" indent="-22852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34" indent="-22852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91" indent="-228529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00762" tIns="50382" rIns="100762" bIns="50382" anchor="ctr"/>
          <a:lstStyle/>
          <a:p>
            <a:pPr lvl="0" defTabSz="1007749"/>
            <a:r>
              <a:rPr lang="fr-FR" dirty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</a:t>
            </a:r>
            <a:r>
              <a:rPr lang="fr-FR" dirty="0" smtClean="0"/>
              <a:t>niveau</a:t>
            </a:r>
            <a:endParaRPr lang="fr-FR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C65CAA31-B81E-0C4F-A752-8502F0C48F3C}" type="slidenum">
              <a:rPr lang="fr-FR">
                <a:solidFill>
                  <a:srgbClr val="000000"/>
                </a:solidFill>
                <a:ea typeface="ＭＳ Ｐゴシック" charset="0"/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1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fr-FR" sz="3200" i="1" kern="1200">
          <a:solidFill>
            <a:schemeClr val="tx2"/>
          </a:solidFill>
          <a:latin typeface="Trebuchet MS" pitchFamily="34" charset="0"/>
          <a:ea typeface="Arial Unicode MS" pitchFamily="34" charset="-128"/>
          <a:cs typeface="Arial Unicode MS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93" indent="-342793" algn="l" rtl="0" eaLnBrk="0" fontAlgn="base" hangingPunct="0">
        <a:spcBef>
          <a:spcPct val="20000"/>
        </a:spcBef>
        <a:spcAft>
          <a:spcPct val="0"/>
        </a:spcAft>
        <a:buChar char="•"/>
        <a:defRPr sz="28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719" indent="-285660" algn="l" rtl="0" eaLnBrk="0" fontAlgn="base" hangingPunct="0">
        <a:spcBef>
          <a:spcPct val="20000"/>
        </a:spcBef>
        <a:spcAft>
          <a:spcPct val="0"/>
        </a:spcAft>
        <a:buChar char="–"/>
        <a:defRPr sz="2600" baseline="0">
          <a:solidFill>
            <a:schemeClr val="tx1"/>
          </a:solidFill>
          <a:latin typeface="+mn-lt"/>
          <a:ea typeface="ＭＳ Ｐゴシック" charset="0"/>
        </a:defRPr>
      </a:lvl2pPr>
      <a:lvl3pPr marL="1142646" indent="-22852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99702" indent="-22852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6760" indent="-22852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texte-titre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36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85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plan de texte</a:t>
            </a:r>
          </a:p>
          <a:p>
            <a:pPr lvl="1"/>
            <a:r>
              <a:rPr lang="en-GB" altLang="fr-FR" smtClean="0"/>
              <a:t>Second niveau de plan</a:t>
            </a:r>
          </a:p>
          <a:p>
            <a:pPr lvl="2"/>
            <a:r>
              <a:rPr lang="en-GB" altLang="fr-FR" smtClean="0"/>
              <a:t>Troisième niveau de plan</a:t>
            </a:r>
          </a:p>
          <a:p>
            <a:pPr lvl="3"/>
            <a:r>
              <a:rPr lang="en-GB" altLang="fr-FR" smtClean="0"/>
              <a:t>Quatrième niveau de plan</a:t>
            </a:r>
          </a:p>
          <a:p>
            <a:pPr lvl="4"/>
            <a:r>
              <a:rPr lang="en-GB" altLang="fr-FR" smtClean="0"/>
              <a:t>Cinquième niveau de plan</a:t>
            </a:r>
          </a:p>
          <a:p>
            <a:pPr lvl="4"/>
            <a:r>
              <a:rPr lang="en-GB" altLang="fr-FR" smtClean="0"/>
              <a:t>Sixième niveau de plan</a:t>
            </a:r>
          </a:p>
          <a:p>
            <a:pPr lvl="4"/>
            <a:r>
              <a:rPr lang="en-GB" altLang="fr-FR" smtClean="0"/>
              <a:t>Septième niveau de plan</a:t>
            </a:r>
          </a:p>
          <a:p>
            <a:pPr lvl="4"/>
            <a:r>
              <a:rPr lang="en-GB" altLang="fr-FR" smtClean="0"/>
              <a:t>Huitième niveau de plan</a:t>
            </a:r>
          </a:p>
          <a:p>
            <a:pPr lvl="4"/>
            <a:r>
              <a:rPr lang="en-GB" altLang="fr-FR" smtClean="0"/>
              <a:t>Neuvième niveau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6174" algn="l"/>
                <a:tab pos="1312343" algn="l"/>
                <a:tab pos="196851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 defTabSz="40723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CH" alt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656174" algn="l"/>
                <a:tab pos="1312343" algn="l"/>
                <a:tab pos="1968519" algn="l"/>
                <a:tab pos="2624693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 defTabSz="40723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CH" alt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6174" algn="l"/>
                <a:tab pos="1312343" algn="l"/>
                <a:tab pos="196851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 defTabSz="40723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fld id="{A84B8331-7788-4A19-8530-5EC73CA67A7C}" type="slidenum">
              <a:rPr lang="fr-CH" altLang="fr-FR"/>
              <a:pPr defTabSz="407230" hangingPunct="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08721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sldNum="0" hdr="0" ftr="0" dt="0"/>
  <p:txStyles>
    <p:titleStyle>
      <a:lvl1pPr algn="ctr" defTabSz="40723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0723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cs typeface="Arial Unicode MS" charset="0"/>
        </a:defRPr>
      </a:lvl2pPr>
      <a:lvl3pPr algn="ctr" defTabSz="40723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cs typeface="Arial Unicode MS" charset="0"/>
        </a:defRPr>
      </a:lvl3pPr>
      <a:lvl4pPr algn="ctr" defTabSz="40723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cs typeface="Arial Unicode MS" charset="0"/>
        </a:defRPr>
      </a:lvl4pPr>
      <a:lvl5pPr algn="ctr" defTabSz="40723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cs typeface="Arial Unicode MS" charset="0"/>
        </a:defRPr>
      </a:lvl5pPr>
      <a:lvl6pPr marL="2279340" indent="-207213" algn="ctr" defTabSz="40723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cs typeface="Arial Unicode MS" charset="0"/>
        </a:defRPr>
      </a:lvl6pPr>
      <a:lvl7pPr marL="2693764" indent="-207213" algn="ctr" defTabSz="40723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cs typeface="Arial Unicode MS" charset="0"/>
        </a:defRPr>
      </a:lvl7pPr>
      <a:lvl8pPr marL="3108192" indent="-207213" algn="ctr" defTabSz="40723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cs typeface="Arial Unicode MS" charset="0"/>
        </a:defRPr>
      </a:lvl8pPr>
      <a:lvl9pPr marL="3522615" indent="-207213" algn="ctr" defTabSz="40723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cs typeface="Arial Unicode MS" charset="0"/>
        </a:defRPr>
      </a:lvl9pPr>
    </p:titleStyle>
    <p:bodyStyle>
      <a:lvl1pPr marL="310819" indent="-310819" algn="l" defTabSz="407230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FFFFFF"/>
          </a:solidFill>
          <a:latin typeface="+mn-lt"/>
          <a:ea typeface="+mn-ea"/>
          <a:cs typeface="+mn-cs"/>
        </a:defRPr>
      </a:lvl1pPr>
      <a:lvl2pPr marL="673441" indent="-259016" algn="l" defTabSz="407230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FFFFFF"/>
          </a:solidFill>
          <a:latin typeface="+mn-lt"/>
          <a:cs typeface="+mn-cs"/>
        </a:defRPr>
      </a:lvl2pPr>
      <a:lvl3pPr marL="1036061" indent="-207213" algn="l" defTabSz="407230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FF"/>
          </a:solidFill>
          <a:latin typeface="+mn-lt"/>
          <a:cs typeface="+mn-cs"/>
        </a:defRPr>
      </a:lvl3pPr>
      <a:lvl4pPr marL="1450488" indent="-207213" algn="l" defTabSz="407230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FFFFFF"/>
          </a:solidFill>
          <a:latin typeface="+mn-lt"/>
          <a:cs typeface="+mn-cs"/>
        </a:defRPr>
      </a:lvl4pPr>
      <a:lvl5pPr marL="1864913" indent="-207213" algn="l" defTabSz="407230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FFFFFF"/>
          </a:solidFill>
          <a:latin typeface="+mn-lt"/>
          <a:cs typeface="+mn-cs"/>
        </a:defRPr>
      </a:lvl5pPr>
      <a:lvl6pPr marL="2279340" indent="-207213" algn="l" defTabSz="40723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FFFFFF"/>
          </a:solidFill>
          <a:latin typeface="+mn-lt"/>
          <a:cs typeface="+mn-cs"/>
        </a:defRPr>
      </a:lvl6pPr>
      <a:lvl7pPr marL="2693764" indent="-207213" algn="l" defTabSz="40723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FFFFFF"/>
          </a:solidFill>
          <a:latin typeface="+mn-lt"/>
          <a:cs typeface="+mn-cs"/>
        </a:defRPr>
      </a:lvl7pPr>
      <a:lvl8pPr marL="3108192" indent="-207213" algn="l" defTabSz="40723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FFFFFF"/>
          </a:solidFill>
          <a:latin typeface="+mn-lt"/>
          <a:cs typeface="+mn-cs"/>
        </a:defRPr>
      </a:lvl8pPr>
      <a:lvl9pPr marL="3522615" indent="-207213" algn="l" defTabSz="40723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425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850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275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700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126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6552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0977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5402" algn="l" defTabSz="8288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028950" y="6479931"/>
            <a:ext cx="3086100" cy="241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H" smtClean="0">
                <a:solidFill>
                  <a:srgbClr val="1C1C1B">
                    <a:tint val="75000"/>
                  </a:srgbClr>
                </a:solidFill>
                <a:latin typeface="Arial"/>
              </a:rPr>
              <a:t>(c) Prof. HES Merlier</a:t>
            </a:r>
            <a:endParaRPr lang="fr-CH" dirty="0">
              <a:solidFill>
                <a:srgbClr val="1C1C1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7930662" y="6479931"/>
            <a:ext cx="584688" cy="2450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84AFD49-9A2C-4A8D-AD5B-13397ABB7E57}" type="slidenum">
              <a:rPr lang="fr-CH" smtClean="0">
                <a:solidFill>
                  <a:srgbClr val="1C1C1B">
                    <a:tint val="75000"/>
                  </a:srgb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H">
              <a:solidFill>
                <a:srgbClr val="1C1C1B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0379"/>
            <a:ext cx="1743319" cy="44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1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media.nesta.org.uk/documents/A_Brief_Introduction_to_Digital_Government_v5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nesta.org.uk/documents/A_Brief_Introduction_to_Digital_Government_v5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sta.org.uk/report/compendium-innovation-method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policy.blog.gov.uk/category/policy-lab/" TargetMode="External"/><Relationship Id="rId13" Type="http://schemas.openxmlformats.org/officeDocument/2006/relationships/image" Target="../media/image35.png"/><Relationship Id="rId3" Type="http://schemas.openxmlformats.org/officeDocument/2006/relationships/hyperlink" Target="http://dschool.stanford.edu/" TargetMode="External"/><Relationship Id="rId7" Type="http://schemas.openxmlformats.org/officeDocument/2006/relationships/hyperlink" Target="http://thinkpublic.com/" TargetMode="Externa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service-design-network.org/join-sdn/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://www.dschool.fr/" TargetMode="External"/><Relationship Id="rId10" Type="http://schemas.openxmlformats.org/officeDocument/2006/relationships/image" Target="../media/image32.gif"/><Relationship Id="rId4" Type="http://schemas.openxmlformats.org/officeDocument/2006/relationships/hyperlink" Target="https://www.ideo.com/" TargetMode="External"/><Relationship Id="rId9" Type="http://schemas.openxmlformats.org/officeDocument/2006/relationships/hyperlink" Target="https://em.dk/ministeriet/organisation/departementets-organisation/disruption-taskforce/" TargetMode="External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jpg"/><Relationship Id="rId5" Type="http://schemas.openxmlformats.org/officeDocument/2006/relationships/image" Target="../media/image31.pn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hyperlink" Target="http://www.thinkservices.info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t-lab.ch/?p=2147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jpeg"/><Relationship Id="rId4" Type="http://schemas.openxmlformats.org/officeDocument/2006/relationships/image" Target="../media/image63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t-lab.ch/?p=1889" TargetMode="External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ot-lab.ch/?p=2954" TargetMode="Externa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kdata.ch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hyperlink" Target="http://www.thinkservices.info/" TargetMode="Externa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ot-lab.ch/?p=4861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.ch/blog/geneve-lab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ge.ch/blog/geneve-lab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esignkit.org/resources/1" TargetMode="External"/><Relationship Id="rId3" Type="http://schemas.openxmlformats.org/officeDocument/2006/relationships/hyperlink" Target="http://innovationgames.com/resources/innovation-games-book/" TargetMode="External"/><Relationship Id="rId7" Type="http://schemas.openxmlformats.org/officeDocument/2006/relationships/hyperlink" Target="http://thisisservicedesignthinking.com/" TargetMode="External"/><Relationship Id="rId12" Type="http://schemas.openxmlformats.org/officeDocument/2006/relationships/hyperlink" Target="https://www.eyrolles.com/Chapitres/9782212143850/9782212143850.pdf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gamestorming.com/" TargetMode="External"/><Relationship Id="rId11" Type="http://schemas.openxmlformats.org/officeDocument/2006/relationships/hyperlink" Target="http://veroniquehillen.com/" TargetMode="External"/><Relationship Id="rId5" Type="http://schemas.openxmlformats.org/officeDocument/2006/relationships/hyperlink" Target="http://www.businessmodelgeneration.com/" TargetMode="External"/><Relationship Id="rId10" Type="http://schemas.openxmlformats.org/officeDocument/2006/relationships/hyperlink" Target="https://strategyzer.com/books/value-proposition-design" TargetMode="External"/><Relationship Id="rId4" Type="http://schemas.openxmlformats.org/officeDocument/2006/relationships/hyperlink" Target="https://www.ideo.com/post/design-thinking-in-harvard-business-review" TargetMode="External"/><Relationship Id="rId9" Type="http://schemas.openxmlformats.org/officeDocument/2006/relationships/hyperlink" Target="http://www.101designmethods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thinkpublic.com/ideas/online-public-services-manifesto" TargetMode="External"/><Relationship Id="rId3" Type="http://schemas.openxmlformats.org/officeDocument/2006/relationships/hyperlink" Target="http://dschool-old.stanford.edu/groups/designresources/wiki/31fbd/attachments/acf2a/METHODCARDS_FRENCH_March_2014_m.pdf" TargetMode="External"/><Relationship Id="rId7" Type="http://schemas.openxmlformats.org/officeDocument/2006/relationships/hyperlink" Target="https://www.ideo.com/expertise/public-sector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dschool.stanford.edu/sandbox/groups/designresources/wiki/36873/attachments/74b3d/ModeGuideBOOTCAMP2010L.pdf?" TargetMode="External"/><Relationship Id="rId5" Type="http://schemas.openxmlformats.org/officeDocument/2006/relationships/hyperlink" Target="http://www.nesta.org.uk/publications/designing-public-services-practical-guide" TargetMode="External"/><Relationship Id="rId10" Type="http://schemas.openxmlformats.org/officeDocument/2006/relationships/hyperlink" Target="http://www.la27eregion.fr/" TargetMode="External"/><Relationship Id="rId4" Type="http://schemas.openxmlformats.org/officeDocument/2006/relationships/hyperlink" Target="http://www.designorate.com/design-thinking-guide-what-why-how/" TargetMode="External"/><Relationship Id="rId9" Type="http://schemas.openxmlformats.org/officeDocument/2006/relationships/hyperlink" Target="https://www.gov.uk/service-manual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r.slideshare.net/Bpifrance/innovation-nouvelle-generatio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sz="1200" dirty="0"/>
              <a:t>CAS E2 EN ÉVOLUTION DU SECTEUR PUBLIC ¦ Session 2019-20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 smtClean="0"/>
              <a:t>INTRODUCTION</a:t>
            </a:r>
            <a:br>
              <a:rPr lang="fr-CH" dirty="0" smtClean="0"/>
            </a:br>
            <a:r>
              <a:rPr lang="fr-CH" dirty="0" smtClean="0"/>
              <a:t>AU DESIGN THINKING</a:t>
            </a:r>
            <a:endParaRPr lang="fr-CH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ln>
            <a:solidFill>
              <a:srgbClr val="599EA3"/>
            </a:solidFill>
          </a:ln>
        </p:spPr>
        <p:txBody>
          <a:bodyPr/>
          <a:lstStyle/>
          <a:p>
            <a:r>
              <a:rPr lang="fr-CH" dirty="0" smtClean="0"/>
              <a:t>Patrick Genoud – Genève Lab, Etat de Genève</a:t>
            </a:r>
            <a:endParaRPr lang="fr-CH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smtClean="0"/>
              <a:t>Octobre 17</a:t>
            </a:r>
            <a:endParaRPr lang="fr-CH" dirty="0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CH" dirty="0" smtClean="0">
                <a:solidFill>
                  <a:prstClr val="white"/>
                </a:solidFill>
              </a:rPr>
              <a:t>(c) Patrick Genoud</a:t>
            </a:r>
            <a:endParaRPr lang="fr-CH" dirty="0">
              <a:solidFill>
                <a:prstClr val="white"/>
              </a:solidFill>
            </a:endParaRPr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4AFD49-9A2C-4A8D-AD5B-13397ABB7E57}" type="slidenum">
              <a:rPr lang="fr-CH" smtClean="0">
                <a:solidFill>
                  <a:prstClr val="white"/>
                </a:solidFill>
              </a:rPr>
              <a:pPr/>
              <a:t>1</a:t>
            </a:fld>
            <a:endParaRPr lang="fr-C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8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" y="-10636"/>
            <a:ext cx="9143433" cy="1058507"/>
          </a:xfrm>
          <a:prstGeom prst="rect">
            <a:avLst/>
          </a:prstGeom>
          <a:solidFill>
            <a:srgbClr val="599EA3"/>
          </a:solidFill>
          <a:ln>
            <a:noFill/>
          </a:ln>
        </p:spPr>
        <p:txBody>
          <a:bodyPr vert="horz" lIns="408068" tIns="261164" rIns="408068" bIns="261164" anchor="ctr" anchorCtr="1" compatLnSpc="0"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Tahoma" pitchFamily="2"/>
              </a:rPr>
              <a:t>La réalité du service public </a:t>
            </a:r>
            <a:r>
              <a:rPr kumimoji="0" lang="fr-C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Tahoma" pitchFamily="2"/>
              </a:rPr>
              <a:t>?!?</a:t>
            </a:r>
            <a:endParaRPr kumimoji="0" lang="fr-CH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18"/>
              <a:ea typeface="Arial Unicode MS" pitchFamily="2"/>
              <a:cs typeface="Tahoma" pitchFamily="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871"/>
            <a:ext cx="9156700" cy="6853382"/>
          </a:xfrm>
          <a:prstGeom prst="rect">
            <a:avLst/>
          </a:prstGeom>
        </p:spPr>
      </p:pic>
      <p:sp>
        <p:nvSpPr>
          <p:cNvPr id="4" name="Shape 112"/>
          <p:cNvSpPr/>
          <p:nvPr/>
        </p:nvSpPr>
        <p:spPr>
          <a:xfrm>
            <a:off x="1254980" y="1364477"/>
            <a:ext cx="6633121" cy="720000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L'administration toute puissante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6" name="Shape 112"/>
          <p:cNvSpPr/>
          <p:nvPr/>
        </p:nvSpPr>
        <p:spPr>
          <a:xfrm>
            <a:off x="1254980" y="2088743"/>
            <a:ext cx="6633120" cy="720000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Un fonctionnement en silos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7" name="Shape 112"/>
          <p:cNvSpPr/>
          <p:nvPr/>
        </p:nvSpPr>
        <p:spPr>
          <a:xfrm>
            <a:off x="1254981" y="2810157"/>
            <a:ext cx="6633119" cy="720000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Un manque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de communication </a:t>
            </a:r>
          </a:p>
        </p:txBody>
      </p:sp>
      <p:sp>
        <p:nvSpPr>
          <p:cNvPr id="8" name="Shape 112"/>
          <p:cNvSpPr/>
          <p:nvPr/>
        </p:nvSpPr>
        <p:spPr>
          <a:xfrm>
            <a:off x="1254980" y="3525864"/>
            <a:ext cx="6633120" cy="720000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Concentré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sur la fiabilité</a:t>
            </a:r>
          </a:p>
        </p:txBody>
      </p:sp>
      <p:sp>
        <p:nvSpPr>
          <p:cNvPr id="9" name="Shape 112"/>
          <p:cNvSpPr/>
          <p:nvPr/>
        </p:nvSpPr>
        <p:spPr>
          <a:xfrm>
            <a:off x="1254980" y="4246332"/>
            <a:ext cx="6633121" cy="720000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Une aversion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au 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risque 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0" name="Shape 112"/>
          <p:cNvSpPr/>
          <p:nvPr/>
        </p:nvSpPr>
        <p:spPr>
          <a:xfrm>
            <a:off x="1254980" y="4962128"/>
            <a:ext cx="6633121" cy="720000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Une v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ue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 à court terme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1" name="Shape 112"/>
          <p:cNvSpPr/>
          <p:nvPr/>
        </p:nvSpPr>
        <p:spPr>
          <a:xfrm>
            <a:off x="1254980" y="5677773"/>
            <a:ext cx="6633121" cy="720000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Pas de réelle culture de l'innovation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9821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00"/>
          </a:xfrm>
          <a:solidFill>
            <a:srgbClr val="599EA3"/>
          </a:solidFill>
        </p:spPr>
        <p:txBody>
          <a:bodyPr/>
          <a:lstStyle/>
          <a:p>
            <a:r>
              <a:rPr lang="fr-CH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 numérique : les écueils</a:t>
            </a:r>
            <a:endParaRPr lang="fr-CH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907" y="1485899"/>
            <a:ext cx="5760000" cy="447932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818037" y="6427986"/>
            <a:ext cx="4223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 smtClean="0">
                <a:hlinkClick r:id="rId4"/>
              </a:rPr>
              <a:t>NESTA: A </a:t>
            </a:r>
            <a:r>
              <a:rPr lang="fr-CH" sz="1400" i="1" dirty="0" err="1">
                <a:hlinkClick r:id="rId4"/>
              </a:rPr>
              <a:t>B</a:t>
            </a:r>
            <a:r>
              <a:rPr lang="fr-CH" sz="1400" i="1" dirty="0" err="1" smtClean="0">
                <a:hlinkClick r:id="rId4"/>
              </a:rPr>
              <a:t>rief</a:t>
            </a:r>
            <a:r>
              <a:rPr lang="fr-CH" sz="1400" i="1" dirty="0" smtClean="0">
                <a:hlinkClick r:id="rId4"/>
              </a:rPr>
              <a:t> Introduction to Digital </a:t>
            </a:r>
            <a:r>
              <a:rPr lang="fr-CH" sz="1400" i="1" dirty="0" err="1" smtClean="0">
                <a:hlinkClick r:id="rId4"/>
              </a:rPr>
              <a:t>Governement</a:t>
            </a:r>
            <a:endParaRPr lang="fr-CH" sz="1400" i="1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4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00762" tIns="50382" rIns="100762" bIns="50382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3200" i="1" kern="1200">
                <a:solidFill>
                  <a:schemeClr val="tx2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05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11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23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 numérique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18037" y="6427986"/>
            <a:ext cx="4223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 smtClean="0">
                <a:hlinkClick r:id="rId3"/>
              </a:rPr>
              <a:t>NESTA: A </a:t>
            </a:r>
            <a:r>
              <a:rPr lang="fr-CH" sz="1400" i="1" dirty="0" err="1">
                <a:hlinkClick r:id="rId3"/>
              </a:rPr>
              <a:t>B</a:t>
            </a:r>
            <a:r>
              <a:rPr lang="fr-CH" sz="1400" i="1" dirty="0" err="1" smtClean="0">
                <a:hlinkClick r:id="rId3"/>
              </a:rPr>
              <a:t>rief</a:t>
            </a:r>
            <a:r>
              <a:rPr lang="fr-CH" sz="1400" i="1" dirty="0" smtClean="0">
                <a:hlinkClick r:id="rId3"/>
              </a:rPr>
              <a:t> Introduction to Digital </a:t>
            </a:r>
            <a:r>
              <a:rPr lang="fr-CH" sz="1400" i="1" dirty="0" err="1" smtClean="0">
                <a:hlinkClick r:id="rId3"/>
              </a:rPr>
              <a:t>Governement</a:t>
            </a:r>
            <a:endParaRPr lang="fr-CH" sz="1400" i="1" dirty="0" smtClean="0">
              <a:latin typeface="Trebuchet MS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48" y="1553898"/>
            <a:ext cx="5760000" cy="4409422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5734050" y="1257300"/>
            <a:ext cx="1944000" cy="1944000"/>
          </a:xfrm>
          <a:prstGeom prst="ellipse">
            <a:avLst/>
          </a:prstGeom>
          <a:solidFill>
            <a:srgbClr val="E9034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4426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00"/>
          </a:xfrm>
          <a:solidFill>
            <a:srgbClr val="599EA3"/>
          </a:solidFill>
        </p:spPr>
        <p:txBody>
          <a:bodyPr/>
          <a:lstStyle/>
          <a:p>
            <a:r>
              <a:rPr lang="fr-CH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diversité de méthodes</a:t>
            </a:r>
            <a:endParaRPr lang="fr-CH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36" y="1175682"/>
            <a:ext cx="3594914" cy="508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252614" y="6427986"/>
            <a:ext cx="389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 smtClean="0">
                <a:hlinkClick r:id="rId4"/>
              </a:rPr>
              <a:t>NESTA: A compendium of innovation </a:t>
            </a:r>
            <a:r>
              <a:rPr lang="fr-CH" sz="1400" i="1" dirty="0" err="1" smtClean="0">
                <a:hlinkClick r:id="rId4"/>
              </a:rPr>
              <a:t>methods</a:t>
            </a:r>
            <a:endParaRPr lang="fr-CH" sz="1400" i="1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Lego peop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6"/>
          <a:stretch/>
        </p:blipFill>
        <p:spPr bwMode="auto">
          <a:xfrm>
            <a:off x="5" y="-292100"/>
            <a:ext cx="9143999" cy="74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248"/>
          <p:cNvSpPr/>
          <p:nvPr/>
        </p:nvSpPr>
        <p:spPr>
          <a:xfrm>
            <a:off x="1321642" y="254128"/>
            <a:ext cx="6758425" cy="1189663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91398" tIns="45686" rIns="91398" bIns="45686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Démarche Living </a:t>
            </a:r>
            <a:r>
              <a:rPr kumimoji="0" lang="fr-FR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Lab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756710" y="259659"/>
            <a:ext cx="566642" cy="1187648"/>
          </a:xfrm>
          <a:prstGeom prst="rect">
            <a:avLst/>
          </a:prstGeom>
          <a:solidFill>
            <a:srgbClr val="B1C3BC">
              <a:alpha val="81961"/>
            </a:srgbClr>
          </a:solidFill>
          <a:ln>
            <a:noFill/>
          </a:ln>
        </p:spPr>
        <p:txBody>
          <a:bodyPr lIns="91398" tIns="45686" rIns="91398" bIns="45686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5" name="Shape 112"/>
          <p:cNvSpPr/>
          <p:nvPr/>
        </p:nvSpPr>
        <p:spPr>
          <a:xfrm>
            <a:off x="2484782" y="1446245"/>
            <a:ext cx="5596996" cy="868102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Orientation usagers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6" name="Shape 112"/>
          <p:cNvSpPr/>
          <p:nvPr/>
        </p:nvSpPr>
        <p:spPr>
          <a:xfrm>
            <a:off x="2484782" y="2314347"/>
            <a:ext cx="5596994" cy="868102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Intelligence collective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7" name="Shape 112"/>
          <p:cNvSpPr/>
          <p:nvPr/>
        </p:nvSpPr>
        <p:spPr>
          <a:xfrm>
            <a:off x="2484784" y="3182449"/>
            <a:ext cx="5596992" cy="868102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Prototypage et expérimentation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" name="Shape 112"/>
          <p:cNvSpPr/>
          <p:nvPr/>
        </p:nvSpPr>
        <p:spPr>
          <a:xfrm>
            <a:off x="2484784" y="4050551"/>
            <a:ext cx="5596991" cy="868102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Méthodes adaptées</a:t>
            </a:r>
          </a:p>
        </p:txBody>
      </p:sp>
      <p:sp>
        <p:nvSpPr>
          <p:cNvPr id="9" name="Shape 112"/>
          <p:cNvSpPr/>
          <p:nvPr/>
        </p:nvSpPr>
        <p:spPr>
          <a:xfrm>
            <a:off x="2484783" y="4918653"/>
            <a:ext cx="5596993" cy="868102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Ecosystème ouvert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0" name="Shape 112"/>
          <p:cNvSpPr/>
          <p:nvPr/>
        </p:nvSpPr>
        <p:spPr>
          <a:xfrm>
            <a:off x="2484782" y="5786755"/>
            <a:ext cx="5596991" cy="868102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Réseau européen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7489143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design think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" b="13812"/>
          <a:stretch/>
        </p:blipFill>
        <p:spPr bwMode="auto">
          <a:xfrm>
            <a:off x="-12" y="9241"/>
            <a:ext cx="9144012" cy="349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_devotion_design_think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802" y="4362628"/>
            <a:ext cx="3792960" cy="153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OGOFRU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59" y="4098218"/>
            <a:ext cx="1667347" cy="130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082943" y="5513560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Genève Lab</a:t>
            </a:r>
          </a:p>
        </p:txBody>
      </p:sp>
    </p:spTree>
    <p:extLst>
      <p:ext uri="{BB962C8B-B14F-4D97-AF65-F5344CB8AC3E}">
        <p14:creationId xmlns:p14="http://schemas.microsoft.com/office/powerpoint/2010/main" val="144906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26872" y="4443496"/>
            <a:ext cx="1259940" cy="27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>
            <a:off x="2812609" y="3338974"/>
            <a:ext cx="3370907" cy="27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4569890" y="4786017"/>
            <a:ext cx="2066299" cy="27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>
            <a:off x="6183517" y="4426898"/>
            <a:ext cx="1700850" cy="27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3" name="Groupe 2"/>
          <p:cNvGrpSpPr/>
          <p:nvPr/>
        </p:nvGrpSpPr>
        <p:grpSpPr>
          <a:xfrm>
            <a:off x="1338403" y="3704129"/>
            <a:ext cx="6465684" cy="637079"/>
            <a:chOff x="1338403" y="3684760"/>
            <a:chExt cx="6465684" cy="637079"/>
          </a:xfrm>
        </p:grpSpPr>
        <p:sp>
          <p:nvSpPr>
            <p:cNvPr id="6" name="Rectangle 5"/>
            <p:cNvSpPr/>
            <p:nvPr/>
          </p:nvSpPr>
          <p:spPr>
            <a:xfrm>
              <a:off x="1338403" y="4050235"/>
              <a:ext cx="5008075" cy="27160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468293" y="3684760"/>
              <a:ext cx="2335794" cy="27160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1259632" y="3217824"/>
            <a:ext cx="66247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2400" i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C'est </a:t>
            </a:r>
            <a:r>
              <a:rPr lang="fr-CH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une approche de l'innovation et de son management qui se veut une synthèse entre la pensée analytique et la pensée intuitive. Il s'appuie beaucoup sur un processus de </a:t>
            </a:r>
            <a:r>
              <a:rPr lang="fr-CH" sz="2400" i="1" dirty="0" err="1">
                <a:solidFill>
                  <a:prstClr val="black"/>
                </a:solidFill>
                <a:latin typeface="Calibri"/>
                <a:ea typeface="ＭＳ Ｐゴシック" charset="0"/>
              </a:rPr>
              <a:t>co</a:t>
            </a:r>
            <a:r>
              <a:rPr lang="fr-CH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-créativité impliquant des retours de l'utilisateur </a:t>
            </a:r>
            <a:r>
              <a:rPr lang="fr-CH" sz="2400" i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final. </a:t>
            </a:r>
          </a:p>
          <a:p>
            <a:pPr algn="r">
              <a:spcBef>
                <a:spcPts val="1200"/>
              </a:spcBef>
            </a:pPr>
            <a:r>
              <a:rPr lang="fr-CH" i="1" dirty="0" err="1" smtClean="0">
                <a:solidFill>
                  <a:prstClr val="black"/>
                </a:solidFill>
                <a:latin typeface="Calibri"/>
                <a:ea typeface="ＭＳ Ｐゴシック" charset="0"/>
              </a:rPr>
              <a:t>Wikipedia</a:t>
            </a:r>
            <a:endParaRPr lang="fr-CH" i="1" dirty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pic>
        <p:nvPicPr>
          <p:cNvPr id="5" name="Picture 2" descr="h_devotion_design_thin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9982" y="977874"/>
            <a:ext cx="3792960" cy="153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272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952331" y="3325175"/>
            <a:ext cx="1268360" cy="27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6754760" y="4791226"/>
            <a:ext cx="1072423" cy="27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6754761" y="4423832"/>
            <a:ext cx="1072422" cy="27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1295256" y="4433664"/>
            <a:ext cx="1259940" cy="27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3303640" y="4786017"/>
            <a:ext cx="1268360" cy="27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>
            <a:off x="4233597" y="4063114"/>
            <a:ext cx="3591778" cy="27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Rectangle 1"/>
          <p:cNvSpPr/>
          <p:nvPr/>
        </p:nvSpPr>
        <p:spPr>
          <a:xfrm>
            <a:off x="1269982" y="3704129"/>
            <a:ext cx="5927231" cy="27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ZoneTexte 3"/>
          <p:cNvSpPr txBox="1"/>
          <p:nvPr/>
        </p:nvSpPr>
        <p:spPr>
          <a:xfrm>
            <a:off x="1259632" y="3217824"/>
            <a:ext cx="662473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« Le design </a:t>
            </a:r>
            <a:r>
              <a:rPr lang="fr-CH" sz="2400" i="1" dirty="0" err="1">
                <a:solidFill>
                  <a:prstClr val="black"/>
                </a:solidFill>
                <a:latin typeface="Calibri"/>
                <a:ea typeface="ＭＳ Ｐゴシック" charset="0"/>
              </a:rPr>
              <a:t>thinking</a:t>
            </a:r>
            <a:r>
              <a:rPr lang="fr-CH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 est une discipline qui utilise la sensibilité, les outils et </a:t>
            </a:r>
            <a:r>
              <a:rPr lang="fr-CH" sz="2400" i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méthodes des </a:t>
            </a:r>
            <a:r>
              <a:rPr lang="fr-CH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designers pour permettre à des équipes multidisciplinaires d’innover en </a:t>
            </a:r>
            <a:r>
              <a:rPr lang="fr-CH" sz="2400" i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mettant en </a:t>
            </a:r>
            <a:r>
              <a:rPr lang="fr-CH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correspondance attentes des utilisateurs, faisabilité technologique et viabilité</a:t>
            </a:r>
          </a:p>
          <a:p>
            <a:pPr algn="just"/>
            <a:r>
              <a:rPr lang="fr-CH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économique. »</a:t>
            </a:r>
          </a:p>
          <a:p>
            <a:pPr algn="r">
              <a:spcBef>
                <a:spcPts val="1200"/>
              </a:spcBef>
            </a:pPr>
            <a:r>
              <a:rPr lang="fr-CH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T. Brown, Design </a:t>
            </a:r>
            <a:r>
              <a:rPr lang="fr-CH" i="1" dirty="0" err="1">
                <a:solidFill>
                  <a:prstClr val="black"/>
                </a:solidFill>
                <a:latin typeface="Calibri"/>
                <a:ea typeface="ＭＳ Ｐゴシック" charset="0"/>
              </a:rPr>
              <a:t>Thinking</a:t>
            </a:r>
            <a:r>
              <a:rPr lang="fr-CH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, Harvard Business </a:t>
            </a:r>
            <a:r>
              <a:rPr lang="fr-CH" i="1" dirty="0" err="1">
                <a:solidFill>
                  <a:prstClr val="black"/>
                </a:solidFill>
                <a:latin typeface="Calibri"/>
                <a:ea typeface="ＭＳ Ｐゴシック" charset="0"/>
              </a:rPr>
              <a:t>Review</a:t>
            </a:r>
            <a:r>
              <a:rPr lang="fr-CH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, </a:t>
            </a:r>
            <a:r>
              <a:rPr lang="fr-CH" i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2008</a:t>
            </a:r>
            <a:endParaRPr lang="fr-CH" sz="2400" i="1" dirty="0" smtClean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pic>
        <p:nvPicPr>
          <p:cNvPr id="5" name="Picture 2" descr="h_devotion_design_thin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9982" y="977874"/>
            <a:ext cx="3792960" cy="153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091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 animBg="1"/>
      <p:bldP spid="10" grpId="0" animBg="1"/>
      <p:bldP spid="8" grpId="0" animBg="1"/>
      <p:bldP spid="7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rme libre 41"/>
          <p:cNvSpPr/>
          <p:nvPr/>
        </p:nvSpPr>
        <p:spPr>
          <a:xfrm>
            <a:off x="3914702" y="3820987"/>
            <a:ext cx="1307511" cy="1327905"/>
          </a:xfrm>
          <a:custGeom>
            <a:avLst/>
            <a:gdLst>
              <a:gd name="connsiteX0" fmla="*/ 73 w 1307511"/>
              <a:gd name="connsiteY0" fmla="*/ 10444 h 1327905"/>
              <a:gd name="connsiteX1" fmla="*/ 2454 w 1307511"/>
              <a:gd name="connsiteY1" fmla="*/ 160463 h 1327905"/>
              <a:gd name="connsiteX2" fmla="*/ 4836 w 1307511"/>
              <a:gd name="connsiteY2" fmla="*/ 167607 h 1327905"/>
              <a:gd name="connsiteX3" fmla="*/ 9598 w 1307511"/>
              <a:gd name="connsiteY3" fmla="*/ 174751 h 1327905"/>
              <a:gd name="connsiteX4" fmla="*/ 11979 w 1307511"/>
              <a:gd name="connsiteY4" fmla="*/ 234282 h 1327905"/>
              <a:gd name="connsiteX5" fmla="*/ 14361 w 1307511"/>
              <a:gd name="connsiteY5" fmla="*/ 241426 h 1327905"/>
              <a:gd name="connsiteX6" fmla="*/ 16742 w 1307511"/>
              <a:gd name="connsiteY6" fmla="*/ 281907 h 1327905"/>
              <a:gd name="connsiteX7" fmla="*/ 21504 w 1307511"/>
              <a:gd name="connsiteY7" fmla="*/ 317626 h 1327905"/>
              <a:gd name="connsiteX8" fmla="*/ 23886 w 1307511"/>
              <a:gd name="connsiteY8" fmla="*/ 324769 h 1327905"/>
              <a:gd name="connsiteX9" fmla="*/ 31029 w 1307511"/>
              <a:gd name="connsiteY9" fmla="*/ 374776 h 1327905"/>
              <a:gd name="connsiteX10" fmla="*/ 33411 w 1307511"/>
              <a:gd name="connsiteY10" fmla="*/ 393826 h 1327905"/>
              <a:gd name="connsiteX11" fmla="*/ 35792 w 1307511"/>
              <a:gd name="connsiteY11" fmla="*/ 408113 h 1327905"/>
              <a:gd name="connsiteX12" fmla="*/ 38173 w 1307511"/>
              <a:gd name="connsiteY12" fmla="*/ 427163 h 1327905"/>
              <a:gd name="connsiteX13" fmla="*/ 42936 w 1307511"/>
              <a:gd name="connsiteY13" fmla="*/ 450976 h 1327905"/>
              <a:gd name="connsiteX14" fmla="*/ 45317 w 1307511"/>
              <a:gd name="connsiteY14" fmla="*/ 470026 h 1327905"/>
              <a:gd name="connsiteX15" fmla="*/ 47698 w 1307511"/>
              <a:gd name="connsiteY15" fmla="*/ 479551 h 1327905"/>
              <a:gd name="connsiteX16" fmla="*/ 50079 w 1307511"/>
              <a:gd name="connsiteY16" fmla="*/ 491457 h 1327905"/>
              <a:gd name="connsiteX17" fmla="*/ 52461 w 1307511"/>
              <a:gd name="connsiteY17" fmla="*/ 505744 h 1327905"/>
              <a:gd name="connsiteX18" fmla="*/ 54842 w 1307511"/>
              <a:gd name="connsiteY18" fmla="*/ 512888 h 1327905"/>
              <a:gd name="connsiteX19" fmla="*/ 57223 w 1307511"/>
              <a:gd name="connsiteY19" fmla="*/ 522413 h 1327905"/>
              <a:gd name="connsiteX20" fmla="*/ 61986 w 1307511"/>
              <a:gd name="connsiteY20" fmla="*/ 543844 h 1327905"/>
              <a:gd name="connsiteX21" fmla="*/ 66748 w 1307511"/>
              <a:gd name="connsiteY21" fmla="*/ 558132 h 1327905"/>
              <a:gd name="connsiteX22" fmla="*/ 71511 w 1307511"/>
              <a:gd name="connsiteY22" fmla="*/ 572419 h 1327905"/>
              <a:gd name="connsiteX23" fmla="*/ 73892 w 1307511"/>
              <a:gd name="connsiteY23" fmla="*/ 579563 h 1327905"/>
              <a:gd name="connsiteX24" fmla="*/ 76273 w 1307511"/>
              <a:gd name="connsiteY24" fmla="*/ 586707 h 1327905"/>
              <a:gd name="connsiteX25" fmla="*/ 78654 w 1307511"/>
              <a:gd name="connsiteY25" fmla="*/ 596232 h 1327905"/>
              <a:gd name="connsiteX26" fmla="*/ 83417 w 1307511"/>
              <a:gd name="connsiteY26" fmla="*/ 610519 h 1327905"/>
              <a:gd name="connsiteX27" fmla="*/ 85798 w 1307511"/>
              <a:gd name="connsiteY27" fmla="*/ 620044 h 1327905"/>
              <a:gd name="connsiteX28" fmla="*/ 90561 w 1307511"/>
              <a:gd name="connsiteY28" fmla="*/ 634332 h 1327905"/>
              <a:gd name="connsiteX29" fmla="*/ 95323 w 1307511"/>
              <a:gd name="connsiteY29" fmla="*/ 648619 h 1327905"/>
              <a:gd name="connsiteX30" fmla="*/ 100086 w 1307511"/>
              <a:gd name="connsiteY30" fmla="*/ 662907 h 1327905"/>
              <a:gd name="connsiteX31" fmla="*/ 102467 w 1307511"/>
              <a:gd name="connsiteY31" fmla="*/ 670051 h 1327905"/>
              <a:gd name="connsiteX32" fmla="*/ 111992 w 1307511"/>
              <a:gd name="connsiteY32" fmla="*/ 689101 h 1327905"/>
              <a:gd name="connsiteX33" fmla="*/ 119136 w 1307511"/>
              <a:gd name="connsiteY33" fmla="*/ 703388 h 1327905"/>
              <a:gd name="connsiteX34" fmla="*/ 126279 w 1307511"/>
              <a:gd name="connsiteY34" fmla="*/ 717676 h 1327905"/>
              <a:gd name="connsiteX35" fmla="*/ 128661 w 1307511"/>
              <a:gd name="connsiteY35" fmla="*/ 724819 h 1327905"/>
              <a:gd name="connsiteX36" fmla="*/ 138186 w 1307511"/>
              <a:gd name="connsiteY36" fmla="*/ 739107 h 1327905"/>
              <a:gd name="connsiteX37" fmla="*/ 142948 w 1307511"/>
              <a:gd name="connsiteY37" fmla="*/ 746251 h 1327905"/>
              <a:gd name="connsiteX38" fmla="*/ 150092 w 1307511"/>
              <a:gd name="connsiteY38" fmla="*/ 760538 h 1327905"/>
              <a:gd name="connsiteX39" fmla="*/ 159617 w 1307511"/>
              <a:gd name="connsiteY39" fmla="*/ 781969 h 1327905"/>
              <a:gd name="connsiteX40" fmla="*/ 166761 w 1307511"/>
              <a:gd name="connsiteY40" fmla="*/ 796257 h 1327905"/>
              <a:gd name="connsiteX41" fmla="*/ 169142 w 1307511"/>
              <a:gd name="connsiteY41" fmla="*/ 803401 h 1327905"/>
              <a:gd name="connsiteX42" fmla="*/ 173904 w 1307511"/>
              <a:gd name="connsiteY42" fmla="*/ 810544 h 1327905"/>
              <a:gd name="connsiteX43" fmla="*/ 178667 w 1307511"/>
              <a:gd name="connsiteY43" fmla="*/ 824832 h 1327905"/>
              <a:gd name="connsiteX44" fmla="*/ 185811 w 1307511"/>
              <a:gd name="connsiteY44" fmla="*/ 839119 h 1327905"/>
              <a:gd name="connsiteX45" fmla="*/ 190573 w 1307511"/>
              <a:gd name="connsiteY45" fmla="*/ 846263 h 1327905"/>
              <a:gd name="connsiteX46" fmla="*/ 192954 w 1307511"/>
              <a:gd name="connsiteY46" fmla="*/ 853407 h 1327905"/>
              <a:gd name="connsiteX47" fmla="*/ 202479 w 1307511"/>
              <a:gd name="connsiteY47" fmla="*/ 867694 h 1327905"/>
              <a:gd name="connsiteX48" fmla="*/ 204861 w 1307511"/>
              <a:gd name="connsiteY48" fmla="*/ 874838 h 1327905"/>
              <a:gd name="connsiteX49" fmla="*/ 214386 w 1307511"/>
              <a:gd name="connsiteY49" fmla="*/ 889126 h 1327905"/>
              <a:gd name="connsiteX50" fmla="*/ 226292 w 1307511"/>
              <a:gd name="connsiteY50" fmla="*/ 910557 h 1327905"/>
              <a:gd name="connsiteX51" fmla="*/ 231054 w 1307511"/>
              <a:gd name="connsiteY51" fmla="*/ 917701 h 1327905"/>
              <a:gd name="connsiteX52" fmla="*/ 238198 w 1307511"/>
              <a:gd name="connsiteY52" fmla="*/ 924844 h 1327905"/>
              <a:gd name="connsiteX53" fmla="*/ 242961 w 1307511"/>
              <a:gd name="connsiteY53" fmla="*/ 931988 h 1327905"/>
              <a:gd name="connsiteX54" fmla="*/ 250104 w 1307511"/>
              <a:gd name="connsiteY54" fmla="*/ 939132 h 1327905"/>
              <a:gd name="connsiteX55" fmla="*/ 254867 w 1307511"/>
              <a:gd name="connsiteY55" fmla="*/ 948657 h 1327905"/>
              <a:gd name="connsiteX56" fmla="*/ 264392 w 1307511"/>
              <a:gd name="connsiteY56" fmla="*/ 962944 h 1327905"/>
              <a:gd name="connsiteX57" fmla="*/ 269154 w 1307511"/>
              <a:gd name="connsiteY57" fmla="*/ 970088 h 1327905"/>
              <a:gd name="connsiteX58" fmla="*/ 276298 w 1307511"/>
              <a:gd name="connsiteY58" fmla="*/ 977232 h 1327905"/>
              <a:gd name="connsiteX59" fmla="*/ 285823 w 1307511"/>
              <a:gd name="connsiteY59" fmla="*/ 991519 h 1327905"/>
              <a:gd name="connsiteX60" fmla="*/ 290586 w 1307511"/>
              <a:gd name="connsiteY60" fmla="*/ 998663 h 1327905"/>
              <a:gd name="connsiteX61" fmla="*/ 297729 w 1307511"/>
              <a:gd name="connsiteY61" fmla="*/ 1003426 h 1327905"/>
              <a:gd name="connsiteX62" fmla="*/ 307254 w 1307511"/>
              <a:gd name="connsiteY62" fmla="*/ 1017713 h 1327905"/>
              <a:gd name="connsiteX63" fmla="*/ 312017 w 1307511"/>
              <a:gd name="connsiteY63" fmla="*/ 1024857 h 1327905"/>
              <a:gd name="connsiteX64" fmla="*/ 323923 w 1307511"/>
              <a:gd name="connsiteY64" fmla="*/ 1039144 h 1327905"/>
              <a:gd name="connsiteX65" fmla="*/ 338211 w 1307511"/>
              <a:gd name="connsiteY65" fmla="*/ 1062957 h 1327905"/>
              <a:gd name="connsiteX66" fmla="*/ 342973 w 1307511"/>
              <a:gd name="connsiteY66" fmla="*/ 1070101 h 1327905"/>
              <a:gd name="connsiteX67" fmla="*/ 350117 w 1307511"/>
              <a:gd name="connsiteY67" fmla="*/ 1072482 h 1327905"/>
              <a:gd name="connsiteX68" fmla="*/ 357261 w 1307511"/>
              <a:gd name="connsiteY68" fmla="*/ 1086769 h 1327905"/>
              <a:gd name="connsiteX69" fmla="*/ 364404 w 1307511"/>
              <a:gd name="connsiteY69" fmla="*/ 1091532 h 1327905"/>
              <a:gd name="connsiteX70" fmla="*/ 373929 w 1307511"/>
              <a:gd name="connsiteY70" fmla="*/ 1105819 h 1327905"/>
              <a:gd name="connsiteX71" fmla="*/ 378692 w 1307511"/>
              <a:gd name="connsiteY71" fmla="*/ 1112963 h 1327905"/>
              <a:gd name="connsiteX72" fmla="*/ 385836 w 1307511"/>
              <a:gd name="connsiteY72" fmla="*/ 1117726 h 1327905"/>
              <a:gd name="connsiteX73" fmla="*/ 395361 w 1307511"/>
              <a:gd name="connsiteY73" fmla="*/ 1132013 h 1327905"/>
              <a:gd name="connsiteX74" fmla="*/ 409648 w 1307511"/>
              <a:gd name="connsiteY74" fmla="*/ 1141538 h 1327905"/>
              <a:gd name="connsiteX75" fmla="*/ 419173 w 1307511"/>
              <a:gd name="connsiteY75" fmla="*/ 1151063 h 1327905"/>
              <a:gd name="connsiteX76" fmla="*/ 433461 w 1307511"/>
              <a:gd name="connsiteY76" fmla="*/ 1160588 h 1327905"/>
              <a:gd name="connsiteX77" fmla="*/ 440604 w 1307511"/>
              <a:gd name="connsiteY77" fmla="*/ 1165351 h 1327905"/>
              <a:gd name="connsiteX78" fmla="*/ 452511 w 1307511"/>
              <a:gd name="connsiteY78" fmla="*/ 1174876 h 1327905"/>
              <a:gd name="connsiteX79" fmla="*/ 457273 w 1307511"/>
              <a:gd name="connsiteY79" fmla="*/ 1182019 h 1327905"/>
              <a:gd name="connsiteX80" fmla="*/ 464417 w 1307511"/>
              <a:gd name="connsiteY80" fmla="*/ 1186782 h 1327905"/>
              <a:gd name="connsiteX81" fmla="*/ 476323 w 1307511"/>
              <a:gd name="connsiteY81" fmla="*/ 1198688 h 1327905"/>
              <a:gd name="connsiteX82" fmla="*/ 490611 w 1307511"/>
              <a:gd name="connsiteY82" fmla="*/ 1208213 h 1327905"/>
              <a:gd name="connsiteX83" fmla="*/ 504898 w 1307511"/>
              <a:gd name="connsiteY83" fmla="*/ 1220119 h 1327905"/>
              <a:gd name="connsiteX84" fmla="*/ 519186 w 1307511"/>
              <a:gd name="connsiteY84" fmla="*/ 1232026 h 1327905"/>
              <a:gd name="connsiteX85" fmla="*/ 523948 w 1307511"/>
              <a:gd name="connsiteY85" fmla="*/ 1239169 h 1327905"/>
              <a:gd name="connsiteX86" fmla="*/ 545379 w 1307511"/>
              <a:gd name="connsiteY86" fmla="*/ 1258219 h 1327905"/>
              <a:gd name="connsiteX87" fmla="*/ 557286 w 1307511"/>
              <a:gd name="connsiteY87" fmla="*/ 1270126 h 1327905"/>
              <a:gd name="connsiteX88" fmla="*/ 564429 w 1307511"/>
              <a:gd name="connsiteY88" fmla="*/ 1277269 h 1327905"/>
              <a:gd name="connsiteX89" fmla="*/ 578717 w 1307511"/>
              <a:gd name="connsiteY89" fmla="*/ 1286794 h 1327905"/>
              <a:gd name="connsiteX90" fmla="*/ 585861 w 1307511"/>
              <a:gd name="connsiteY90" fmla="*/ 1291557 h 1327905"/>
              <a:gd name="connsiteX91" fmla="*/ 593004 w 1307511"/>
              <a:gd name="connsiteY91" fmla="*/ 1293938 h 1327905"/>
              <a:gd name="connsiteX92" fmla="*/ 607292 w 1307511"/>
              <a:gd name="connsiteY92" fmla="*/ 1303463 h 1327905"/>
              <a:gd name="connsiteX93" fmla="*/ 614436 w 1307511"/>
              <a:gd name="connsiteY93" fmla="*/ 1308226 h 1327905"/>
              <a:gd name="connsiteX94" fmla="*/ 628723 w 1307511"/>
              <a:gd name="connsiteY94" fmla="*/ 1315369 h 1327905"/>
              <a:gd name="connsiteX95" fmla="*/ 635867 w 1307511"/>
              <a:gd name="connsiteY95" fmla="*/ 1322513 h 1327905"/>
              <a:gd name="connsiteX96" fmla="*/ 650154 w 1307511"/>
              <a:gd name="connsiteY96" fmla="*/ 1327276 h 1327905"/>
              <a:gd name="connsiteX97" fmla="*/ 697779 w 1307511"/>
              <a:gd name="connsiteY97" fmla="*/ 1320132 h 1327905"/>
              <a:gd name="connsiteX98" fmla="*/ 716829 w 1307511"/>
              <a:gd name="connsiteY98" fmla="*/ 1303463 h 1327905"/>
              <a:gd name="connsiteX99" fmla="*/ 723973 w 1307511"/>
              <a:gd name="connsiteY99" fmla="*/ 1298701 h 1327905"/>
              <a:gd name="connsiteX100" fmla="*/ 728736 w 1307511"/>
              <a:gd name="connsiteY100" fmla="*/ 1291557 h 1327905"/>
              <a:gd name="connsiteX101" fmla="*/ 750167 w 1307511"/>
              <a:gd name="connsiteY101" fmla="*/ 1274888 h 1327905"/>
              <a:gd name="connsiteX102" fmla="*/ 757311 w 1307511"/>
              <a:gd name="connsiteY102" fmla="*/ 1270126 h 1327905"/>
              <a:gd name="connsiteX103" fmla="*/ 771598 w 1307511"/>
              <a:gd name="connsiteY103" fmla="*/ 1265363 h 1327905"/>
              <a:gd name="connsiteX104" fmla="*/ 785886 w 1307511"/>
              <a:gd name="connsiteY104" fmla="*/ 1255838 h 1327905"/>
              <a:gd name="connsiteX105" fmla="*/ 793029 w 1307511"/>
              <a:gd name="connsiteY105" fmla="*/ 1251076 h 1327905"/>
              <a:gd name="connsiteX106" fmla="*/ 800173 w 1307511"/>
              <a:gd name="connsiteY106" fmla="*/ 1243932 h 1327905"/>
              <a:gd name="connsiteX107" fmla="*/ 814461 w 1307511"/>
              <a:gd name="connsiteY107" fmla="*/ 1232026 h 1327905"/>
              <a:gd name="connsiteX108" fmla="*/ 823986 w 1307511"/>
              <a:gd name="connsiteY108" fmla="*/ 1217738 h 1327905"/>
              <a:gd name="connsiteX109" fmla="*/ 835892 w 1307511"/>
              <a:gd name="connsiteY109" fmla="*/ 1205832 h 1327905"/>
              <a:gd name="connsiteX110" fmla="*/ 840654 w 1307511"/>
              <a:gd name="connsiteY110" fmla="*/ 1198688 h 1327905"/>
              <a:gd name="connsiteX111" fmla="*/ 854942 w 1307511"/>
              <a:gd name="connsiteY111" fmla="*/ 1189163 h 1327905"/>
              <a:gd name="connsiteX112" fmla="*/ 862086 w 1307511"/>
              <a:gd name="connsiteY112" fmla="*/ 1184401 h 1327905"/>
              <a:gd name="connsiteX113" fmla="*/ 876373 w 1307511"/>
              <a:gd name="connsiteY113" fmla="*/ 1172494 h 1327905"/>
              <a:gd name="connsiteX114" fmla="*/ 890661 w 1307511"/>
              <a:gd name="connsiteY114" fmla="*/ 1151063 h 1327905"/>
              <a:gd name="connsiteX115" fmla="*/ 895423 w 1307511"/>
              <a:gd name="connsiteY115" fmla="*/ 1143919 h 1327905"/>
              <a:gd name="connsiteX116" fmla="*/ 900186 w 1307511"/>
              <a:gd name="connsiteY116" fmla="*/ 1136776 h 1327905"/>
              <a:gd name="connsiteX117" fmla="*/ 907329 w 1307511"/>
              <a:gd name="connsiteY117" fmla="*/ 1122488 h 1327905"/>
              <a:gd name="connsiteX118" fmla="*/ 914473 w 1307511"/>
              <a:gd name="connsiteY118" fmla="*/ 1117726 h 1327905"/>
              <a:gd name="connsiteX119" fmla="*/ 926379 w 1307511"/>
              <a:gd name="connsiteY119" fmla="*/ 1105819 h 1327905"/>
              <a:gd name="connsiteX120" fmla="*/ 931142 w 1307511"/>
              <a:gd name="connsiteY120" fmla="*/ 1098676 h 1327905"/>
              <a:gd name="connsiteX121" fmla="*/ 945429 w 1307511"/>
              <a:gd name="connsiteY121" fmla="*/ 1089151 h 1327905"/>
              <a:gd name="connsiteX122" fmla="*/ 952573 w 1307511"/>
              <a:gd name="connsiteY122" fmla="*/ 1084388 h 1327905"/>
              <a:gd name="connsiteX123" fmla="*/ 959717 w 1307511"/>
              <a:gd name="connsiteY123" fmla="*/ 1077244 h 1327905"/>
              <a:gd name="connsiteX124" fmla="*/ 969242 w 1307511"/>
              <a:gd name="connsiteY124" fmla="*/ 1062957 h 1327905"/>
              <a:gd name="connsiteX125" fmla="*/ 976386 w 1307511"/>
              <a:gd name="connsiteY125" fmla="*/ 1048669 h 1327905"/>
              <a:gd name="connsiteX126" fmla="*/ 978767 w 1307511"/>
              <a:gd name="connsiteY126" fmla="*/ 1041526 h 1327905"/>
              <a:gd name="connsiteX127" fmla="*/ 988292 w 1307511"/>
              <a:gd name="connsiteY127" fmla="*/ 1027238 h 1327905"/>
              <a:gd name="connsiteX128" fmla="*/ 993054 w 1307511"/>
              <a:gd name="connsiteY128" fmla="*/ 1020094 h 1327905"/>
              <a:gd name="connsiteX129" fmla="*/ 995436 w 1307511"/>
              <a:gd name="connsiteY129" fmla="*/ 1003426 h 1327905"/>
              <a:gd name="connsiteX130" fmla="*/ 997817 w 1307511"/>
              <a:gd name="connsiteY130" fmla="*/ 996282 h 1327905"/>
              <a:gd name="connsiteX131" fmla="*/ 1004961 w 1307511"/>
              <a:gd name="connsiteY131" fmla="*/ 991519 h 1327905"/>
              <a:gd name="connsiteX132" fmla="*/ 1014486 w 1307511"/>
              <a:gd name="connsiteY132" fmla="*/ 981994 h 1327905"/>
              <a:gd name="connsiteX133" fmla="*/ 1021629 w 1307511"/>
              <a:gd name="connsiteY133" fmla="*/ 974851 h 1327905"/>
              <a:gd name="connsiteX134" fmla="*/ 1028773 w 1307511"/>
              <a:gd name="connsiteY134" fmla="*/ 970088 h 1327905"/>
              <a:gd name="connsiteX135" fmla="*/ 1040679 w 1307511"/>
              <a:gd name="connsiteY135" fmla="*/ 958182 h 1327905"/>
              <a:gd name="connsiteX136" fmla="*/ 1045442 w 1307511"/>
              <a:gd name="connsiteY136" fmla="*/ 951038 h 1327905"/>
              <a:gd name="connsiteX137" fmla="*/ 1052586 w 1307511"/>
              <a:gd name="connsiteY137" fmla="*/ 943894 h 1327905"/>
              <a:gd name="connsiteX138" fmla="*/ 1062111 w 1307511"/>
              <a:gd name="connsiteY138" fmla="*/ 929607 h 1327905"/>
              <a:gd name="connsiteX139" fmla="*/ 1076398 w 1307511"/>
              <a:gd name="connsiteY139" fmla="*/ 917701 h 1327905"/>
              <a:gd name="connsiteX140" fmla="*/ 1088304 w 1307511"/>
              <a:gd name="connsiteY140" fmla="*/ 901032 h 1327905"/>
              <a:gd name="connsiteX141" fmla="*/ 1095448 w 1307511"/>
              <a:gd name="connsiteY141" fmla="*/ 896269 h 1327905"/>
              <a:gd name="connsiteX142" fmla="*/ 1109736 w 1307511"/>
              <a:gd name="connsiteY142" fmla="*/ 874838 h 1327905"/>
              <a:gd name="connsiteX143" fmla="*/ 1114498 w 1307511"/>
              <a:gd name="connsiteY143" fmla="*/ 867694 h 1327905"/>
              <a:gd name="connsiteX144" fmla="*/ 1121642 w 1307511"/>
              <a:gd name="connsiteY144" fmla="*/ 853407 h 1327905"/>
              <a:gd name="connsiteX145" fmla="*/ 1126404 w 1307511"/>
              <a:gd name="connsiteY145" fmla="*/ 839119 h 1327905"/>
              <a:gd name="connsiteX146" fmla="*/ 1131167 w 1307511"/>
              <a:gd name="connsiteY146" fmla="*/ 820069 h 1327905"/>
              <a:gd name="connsiteX147" fmla="*/ 1135929 w 1307511"/>
              <a:gd name="connsiteY147" fmla="*/ 803401 h 1327905"/>
              <a:gd name="connsiteX148" fmla="*/ 1140692 w 1307511"/>
              <a:gd name="connsiteY148" fmla="*/ 796257 h 1327905"/>
              <a:gd name="connsiteX149" fmla="*/ 1150217 w 1307511"/>
              <a:gd name="connsiteY149" fmla="*/ 774826 h 1327905"/>
              <a:gd name="connsiteX150" fmla="*/ 1157361 w 1307511"/>
              <a:gd name="connsiteY150" fmla="*/ 753394 h 1327905"/>
              <a:gd name="connsiteX151" fmla="*/ 1159742 w 1307511"/>
              <a:gd name="connsiteY151" fmla="*/ 746251 h 1327905"/>
              <a:gd name="connsiteX152" fmla="*/ 1164504 w 1307511"/>
              <a:gd name="connsiteY152" fmla="*/ 739107 h 1327905"/>
              <a:gd name="connsiteX153" fmla="*/ 1166886 w 1307511"/>
              <a:gd name="connsiteY153" fmla="*/ 731963 h 1327905"/>
              <a:gd name="connsiteX154" fmla="*/ 1178792 w 1307511"/>
              <a:gd name="connsiteY154" fmla="*/ 717676 h 1327905"/>
              <a:gd name="connsiteX155" fmla="*/ 1183554 w 1307511"/>
              <a:gd name="connsiteY155" fmla="*/ 703388 h 1327905"/>
              <a:gd name="connsiteX156" fmla="*/ 1193079 w 1307511"/>
              <a:gd name="connsiteY156" fmla="*/ 689101 h 1327905"/>
              <a:gd name="connsiteX157" fmla="*/ 1200223 w 1307511"/>
              <a:gd name="connsiteY157" fmla="*/ 672432 h 1327905"/>
              <a:gd name="connsiteX158" fmla="*/ 1204986 w 1307511"/>
              <a:gd name="connsiteY158" fmla="*/ 658144 h 1327905"/>
              <a:gd name="connsiteX159" fmla="*/ 1209748 w 1307511"/>
              <a:gd name="connsiteY159" fmla="*/ 643857 h 1327905"/>
              <a:gd name="connsiteX160" fmla="*/ 1212129 w 1307511"/>
              <a:gd name="connsiteY160" fmla="*/ 634332 h 1327905"/>
              <a:gd name="connsiteX161" fmla="*/ 1219273 w 1307511"/>
              <a:gd name="connsiteY161" fmla="*/ 612901 h 1327905"/>
              <a:gd name="connsiteX162" fmla="*/ 1228798 w 1307511"/>
              <a:gd name="connsiteY162" fmla="*/ 584326 h 1327905"/>
              <a:gd name="connsiteX163" fmla="*/ 1233561 w 1307511"/>
              <a:gd name="connsiteY163" fmla="*/ 567657 h 1327905"/>
              <a:gd name="connsiteX164" fmla="*/ 1238323 w 1307511"/>
              <a:gd name="connsiteY164" fmla="*/ 553369 h 1327905"/>
              <a:gd name="connsiteX165" fmla="*/ 1243086 w 1307511"/>
              <a:gd name="connsiteY165" fmla="*/ 546226 h 1327905"/>
              <a:gd name="connsiteX166" fmla="*/ 1250229 w 1307511"/>
              <a:gd name="connsiteY166" fmla="*/ 524794 h 1327905"/>
              <a:gd name="connsiteX167" fmla="*/ 1254992 w 1307511"/>
              <a:gd name="connsiteY167" fmla="*/ 510507 h 1327905"/>
              <a:gd name="connsiteX168" fmla="*/ 1257373 w 1307511"/>
              <a:gd name="connsiteY168" fmla="*/ 498601 h 1327905"/>
              <a:gd name="connsiteX169" fmla="*/ 1259754 w 1307511"/>
              <a:gd name="connsiteY169" fmla="*/ 489076 h 1327905"/>
              <a:gd name="connsiteX170" fmla="*/ 1262136 w 1307511"/>
              <a:gd name="connsiteY170" fmla="*/ 474788 h 1327905"/>
              <a:gd name="connsiteX171" fmla="*/ 1264517 w 1307511"/>
              <a:gd name="connsiteY171" fmla="*/ 467644 h 1327905"/>
              <a:gd name="connsiteX172" fmla="*/ 1266898 w 1307511"/>
              <a:gd name="connsiteY172" fmla="*/ 458119 h 1327905"/>
              <a:gd name="connsiteX173" fmla="*/ 1269279 w 1307511"/>
              <a:gd name="connsiteY173" fmla="*/ 446213 h 1327905"/>
              <a:gd name="connsiteX174" fmla="*/ 1271661 w 1307511"/>
              <a:gd name="connsiteY174" fmla="*/ 439069 h 1327905"/>
              <a:gd name="connsiteX175" fmla="*/ 1276423 w 1307511"/>
              <a:gd name="connsiteY175" fmla="*/ 417638 h 1327905"/>
              <a:gd name="connsiteX176" fmla="*/ 1281186 w 1307511"/>
              <a:gd name="connsiteY176" fmla="*/ 398588 h 1327905"/>
              <a:gd name="connsiteX177" fmla="*/ 1283567 w 1307511"/>
              <a:gd name="connsiteY177" fmla="*/ 370013 h 1327905"/>
              <a:gd name="connsiteX178" fmla="*/ 1285948 w 1307511"/>
              <a:gd name="connsiteY178" fmla="*/ 355726 h 1327905"/>
              <a:gd name="connsiteX179" fmla="*/ 1290711 w 1307511"/>
              <a:gd name="connsiteY179" fmla="*/ 303338 h 1327905"/>
              <a:gd name="connsiteX180" fmla="*/ 1293092 w 1307511"/>
              <a:gd name="connsiteY180" fmla="*/ 281907 h 1327905"/>
              <a:gd name="connsiteX181" fmla="*/ 1295473 w 1307511"/>
              <a:gd name="connsiteY181" fmla="*/ 272382 h 1327905"/>
              <a:gd name="connsiteX182" fmla="*/ 1297854 w 1307511"/>
              <a:gd name="connsiteY182" fmla="*/ 253332 h 1327905"/>
              <a:gd name="connsiteX183" fmla="*/ 1300236 w 1307511"/>
              <a:gd name="connsiteY183" fmla="*/ 236663 h 1327905"/>
              <a:gd name="connsiteX184" fmla="*/ 1302617 w 1307511"/>
              <a:gd name="connsiteY184" fmla="*/ 222376 h 1327905"/>
              <a:gd name="connsiteX185" fmla="*/ 1304998 w 1307511"/>
              <a:gd name="connsiteY185" fmla="*/ 200944 h 1327905"/>
              <a:gd name="connsiteX186" fmla="*/ 1304998 w 1307511"/>
              <a:gd name="connsiteY186" fmla="*/ 5682 h 1327905"/>
              <a:gd name="connsiteX187" fmla="*/ 1297854 w 1307511"/>
              <a:gd name="connsiteY187" fmla="*/ 3301 h 1327905"/>
              <a:gd name="connsiteX188" fmla="*/ 1247848 w 1307511"/>
              <a:gd name="connsiteY188" fmla="*/ 5682 h 1327905"/>
              <a:gd name="connsiteX189" fmla="*/ 1233561 w 1307511"/>
              <a:gd name="connsiteY189" fmla="*/ 10444 h 1327905"/>
              <a:gd name="connsiteX190" fmla="*/ 1216892 w 1307511"/>
              <a:gd name="connsiteY190" fmla="*/ 15207 h 1327905"/>
              <a:gd name="connsiteX191" fmla="*/ 1209748 w 1307511"/>
              <a:gd name="connsiteY191" fmla="*/ 19969 h 1327905"/>
              <a:gd name="connsiteX192" fmla="*/ 1195461 w 1307511"/>
              <a:gd name="connsiteY192" fmla="*/ 24732 h 1327905"/>
              <a:gd name="connsiteX193" fmla="*/ 1174029 w 1307511"/>
              <a:gd name="connsiteY193" fmla="*/ 34257 h 1327905"/>
              <a:gd name="connsiteX194" fmla="*/ 1166886 w 1307511"/>
              <a:gd name="connsiteY194" fmla="*/ 36638 h 1327905"/>
              <a:gd name="connsiteX195" fmla="*/ 1159742 w 1307511"/>
              <a:gd name="connsiteY195" fmla="*/ 39019 h 1327905"/>
              <a:gd name="connsiteX196" fmla="*/ 1152598 w 1307511"/>
              <a:gd name="connsiteY196" fmla="*/ 43782 h 1327905"/>
              <a:gd name="connsiteX197" fmla="*/ 1135929 w 1307511"/>
              <a:gd name="connsiteY197" fmla="*/ 48544 h 1327905"/>
              <a:gd name="connsiteX198" fmla="*/ 1121642 w 1307511"/>
              <a:gd name="connsiteY198" fmla="*/ 53307 h 1327905"/>
              <a:gd name="connsiteX199" fmla="*/ 1114498 w 1307511"/>
              <a:gd name="connsiteY199" fmla="*/ 55688 h 1327905"/>
              <a:gd name="connsiteX200" fmla="*/ 1078779 w 1307511"/>
              <a:gd name="connsiteY200" fmla="*/ 62832 h 1327905"/>
              <a:gd name="connsiteX201" fmla="*/ 1047823 w 1307511"/>
              <a:gd name="connsiteY201" fmla="*/ 67594 h 1327905"/>
              <a:gd name="connsiteX202" fmla="*/ 1019248 w 1307511"/>
              <a:gd name="connsiteY202" fmla="*/ 72357 h 1327905"/>
              <a:gd name="connsiteX203" fmla="*/ 976386 w 1307511"/>
              <a:gd name="connsiteY203" fmla="*/ 77119 h 1327905"/>
              <a:gd name="connsiteX204" fmla="*/ 969242 w 1307511"/>
              <a:gd name="connsiteY204" fmla="*/ 79501 h 1327905"/>
              <a:gd name="connsiteX205" fmla="*/ 947811 w 1307511"/>
              <a:gd name="connsiteY205" fmla="*/ 84263 h 1327905"/>
              <a:gd name="connsiteX206" fmla="*/ 933523 w 1307511"/>
              <a:gd name="connsiteY206" fmla="*/ 89026 h 1327905"/>
              <a:gd name="connsiteX207" fmla="*/ 919236 w 1307511"/>
              <a:gd name="connsiteY207" fmla="*/ 93788 h 1327905"/>
              <a:gd name="connsiteX208" fmla="*/ 912092 w 1307511"/>
              <a:gd name="connsiteY208" fmla="*/ 96169 h 1327905"/>
              <a:gd name="connsiteX209" fmla="*/ 904948 w 1307511"/>
              <a:gd name="connsiteY209" fmla="*/ 98551 h 1327905"/>
              <a:gd name="connsiteX210" fmla="*/ 890661 w 1307511"/>
              <a:gd name="connsiteY210" fmla="*/ 100932 h 1327905"/>
              <a:gd name="connsiteX211" fmla="*/ 881136 w 1307511"/>
              <a:gd name="connsiteY211" fmla="*/ 103313 h 1327905"/>
              <a:gd name="connsiteX212" fmla="*/ 864467 w 1307511"/>
              <a:gd name="connsiteY212" fmla="*/ 105694 h 1327905"/>
              <a:gd name="connsiteX213" fmla="*/ 840654 w 1307511"/>
              <a:gd name="connsiteY213" fmla="*/ 110457 h 1327905"/>
              <a:gd name="connsiteX214" fmla="*/ 833511 w 1307511"/>
              <a:gd name="connsiteY214" fmla="*/ 112838 h 1327905"/>
              <a:gd name="connsiteX215" fmla="*/ 804936 w 1307511"/>
              <a:gd name="connsiteY215" fmla="*/ 115219 h 1327905"/>
              <a:gd name="connsiteX216" fmla="*/ 759692 w 1307511"/>
              <a:gd name="connsiteY216" fmla="*/ 119982 h 1327905"/>
              <a:gd name="connsiteX217" fmla="*/ 750167 w 1307511"/>
              <a:gd name="connsiteY217" fmla="*/ 122363 h 1327905"/>
              <a:gd name="connsiteX218" fmla="*/ 702542 w 1307511"/>
              <a:gd name="connsiteY218" fmla="*/ 124744 h 1327905"/>
              <a:gd name="connsiteX219" fmla="*/ 662061 w 1307511"/>
              <a:gd name="connsiteY219" fmla="*/ 127126 h 1327905"/>
              <a:gd name="connsiteX220" fmla="*/ 476323 w 1307511"/>
              <a:gd name="connsiteY220" fmla="*/ 124744 h 1327905"/>
              <a:gd name="connsiteX221" fmla="*/ 440604 w 1307511"/>
              <a:gd name="connsiteY221" fmla="*/ 122363 h 1327905"/>
              <a:gd name="connsiteX222" fmla="*/ 431079 w 1307511"/>
              <a:gd name="connsiteY222" fmla="*/ 119982 h 1327905"/>
              <a:gd name="connsiteX223" fmla="*/ 407267 w 1307511"/>
              <a:gd name="connsiteY223" fmla="*/ 115219 h 1327905"/>
              <a:gd name="connsiteX224" fmla="*/ 392979 w 1307511"/>
              <a:gd name="connsiteY224" fmla="*/ 110457 h 1327905"/>
              <a:gd name="connsiteX225" fmla="*/ 378692 w 1307511"/>
              <a:gd name="connsiteY225" fmla="*/ 108076 h 1327905"/>
              <a:gd name="connsiteX226" fmla="*/ 347736 w 1307511"/>
              <a:gd name="connsiteY226" fmla="*/ 100932 h 1327905"/>
              <a:gd name="connsiteX227" fmla="*/ 312017 w 1307511"/>
              <a:gd name="connsiteY227" fmla="*/ 98551 h 1327905"/>
              <a:gd name="connsiteX228" fmla="*/ 257248 w 1307511"/>
              <a:gd name="connsiteY228" fmla="*/ 93788 h 1327905"/>
              <a:gd name="connsiteX229" fmla="*/ 247723 w 1307511"/>
              <a:gd name="connsiteY229" fmla="*/ 91407 h 1327905"/>
              <a:gd name="connsiteX230" fmla="*/ 235817 w 1307511"/>
              <a:gd name="connsiteY230" fmla="*/ 89026 h 1327905"/>
              <a:gd name="connsiteX231" fmla="*/ 221529 w 1307511"/>
              <a:gd name="connsiteY231" fmla="*/ 84263 h 1327905"/>
              <a:gd name="connsiteX232" fmla="*/ 214386 w 1307511"/>
              <a:gd name="connsiteY232" fmla="*/ 81882 h 1327905"/>
              <a:gd name="connsiteX233" fmla="*/ 207242 w 1307511"/>
              <a:gd name="connsiteY233" fmla="*/ 79501 h 1327905"/>
              <a:gd name="connsiteX234" fmla="*/ 195336 w 1307511"/>
              <a:gd name="connsiteY234" fmla="*/ 74738 h 1327905"/>
              <a:gd name="connsiteX235" fmla="*/ 188192 w 1307511"/>
              <a:gd name="connsiteY235" fmla="*/ 69976 h 1327905"/>
              <a:gd name="connsiteX236" fmla="*/ 171523 w 1307511"/>
              <a:gd name="connsiteY236" fmla="*/ 65213 h 1327905"/>
              <a:gd name="connsiteX237" fmla="*/ 161998 w 1307511"/>
              <a:gd name="connsiteY237" fmla="*/ 60451 h 1327905"/>
              <a:gd name="connsiteX238" fmla="*/ 152473 w 1307511"/>
              <a:gd name="connsiteY238" fmla="*/ 58069 h 1327905"/>
              <a:gd name="connsiteX239" fmla="*/ 138186 w 1307511"/>
              <a:gd name="connsiteY239" fmla="*/ 53307 h 1327905"/>
              <a:gd name="connsiteX240" fmla="*/ 116754 w 1307511"/>
              <a:gd name="connsiteY240" fmla="*/ 46163 h 1327905"/>
              <a:gd name="connsiteX241" fmla="*/ 102467 w 1307511"/>
              <a:gd name="connsiteY241" fmla="*/ 41401 h 1327905"/>
              <a:gd name="connsiteX242" fmla="*/ 92942 w 1307511"/>
              <a:gd name="connsiteY242" fmla="*/ 39019 h 1327905"/>
              <a:gd name="connsiteX243" fmla="*/ 78654 w 1307511"/>
              <a:gd name="connsiteY243" fmla="*/ 34257 h 1327905"/>
              <a:gd name="connsiteX244" fmla="*/ 66748 w 1307511"/>
              <a:gd name="connsiteY244" fmla="*/ 31876 h 1327905"/>
              <a:gd name="connsiteX245" fmla="*/ 52461 w 1307511"/>
              <a:gd name="connsiteY245" fmla="*/ 27113 h 1327905"/>
              <a:gd name="connsiteX246" fmla="*/ 31029 w 1307511"/>
              <a:gd name="connsiteY246" fmla="*/ 19969 h 1327905"/>
              <a:gd name="connsiteX247" fmla="*/ 4836 w 1307511"/>
              <a:gd name="connsiteY247" fmla="*/ 12826 h 1327905"/>
              <a:gd name="connsiteX248" fmla="*/ 73 w 1307511"/>
              <a:gd name="connsiteY248" fmla="*/ 10444 h 132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1307511" h="1327905">
                <a:moveTo>
                  <a:pt x="73" y="10444"/>
                </a:moveTo>
                <a:cubicBezTo>
                  <a:pt x="-324" y="35050"/>
                  <a:pt x="939" y="110473"/>
                  <a:pt x="2454" y="160463"/>
                </a:cubicBezTo>
                <a:cubicBezTo>
                  <a:pt x="2530" y="162972"/>
                  <a:pt x="3713" y="165362"/>
                  <a:pt x="4836" y="167607"/>
                </a:cubicBezTo>
                <a:cubicBezTo>
                  <a:pt x="6116" y="170167"/>
                  <a:pt x="8011" y="172370"/>
                  <a:pt x="9598" y="174751"/>
                </a:cubicBezTo>
                <a:cubicBezTo>
                  <a:pt x="10392" y="194595"/>
                  <a:pt x="10564" y="214473"/>
                  <a:pt x="11979" y="234282"/>
                </a:cubicBezTo>
                <a:cubicBezTo>
                  <a:pt x="12158" y="236786"/>
                  <a:pt x="14111" y="238928"/>
                  <a:pt x="14361" y="241426"/>
                </a:cubicBezTo>
                <a:cubicBezTo>
                  <a:pt x="15706" y="254876"/>
                  <a:pt x="15705" y="268430"/>
                  <a:pt x="16742" y="281907"/>
                </a:cubicBezTo>
                <a:cubicBezTo>
                  <a:pt x="17348" y="289791"/>
                  <a:pt x="19492" y="308572"/>
                  <a:pt x="21504" y="317626"/>
                </a:cubicBezTo>
                <a:cubicBezTo>
                  <a:pt x="22049" y="320076"/>
                  <a:pt x="23092" y="322388"/>
                  <a:pt x="23886" y="324769"/>
                </a:cubicBezTo>
                <a:cubicBezTo>
                  <a:pt x="28925" y="370127"/>
                  <a:pt x="24103" y="353994"/>
                  <a:pt x="31029" y="374776"/>
                </a:cubicBezTo>
                <a:cubicBezTo>
                  <a:pt x="31823" y="381126"/>
                  <a:pt x="32506" y="387491"/>
                  <a:pt x="33411" y="393826"/>
                </a:cubicBezTo>
                <a:cubicBezTo>
                  <a:pt x="34094" y="398605"/>
                  <a:pt x="35109" y="403334"/>
                  <a:pt x="35792" y="408113"/>
                </a:cubicBezTo>
                <a:cubicBezTo>
                  <a:pt x="36697" y="414448"/>
                  <a:pt x="37121" y="420851"/>
                  <a:pt x="38173" y="427163"/>
                </a:cubicBezTo>
                <a:cubicBezTo>
                  <a:pt x="39504" y="435148"/>
                  <a:pt x="41932" y="442944"/>
                  <a:pt x="42936" y="450976"/>
                </a:cubicBezTo>
                <a:cubicBezTo>
                  <a:pt x="43730" y="457326"/>
                  <a:pt x="44265" y="463714"/>
                  <a:pt x="45317" y="470026"/>
                </a:cubicBezTo>
                <a:cubicBezTo>
                  <a:pt x="45855" y="473254"/>
                  <a:pt x="46988" y="476356"/>
                  <a:pt x="47698" y="479551"/>
                </a:cubicBezTo>
                <a:cubicBezTo>
                  <a:pt x="48576" y="483502"/>
                  <a:pt x="49355" y="487475"/>
                  <a:pt x="50079" y="491457"/>
                </a:cubicBezTo>
                <a:cubicBezTo>
                  <a:pt x="50943" y="496207"/>
                  <a:pt x="51414" y="501031"/>
                  <a:pt x="52461" y="505744"/>
                </a:cubicBezTo>
                <a:cubicBezTo>
                  <a:pt x="53006" y="508194"/>
                  <a:pt x="54152" y="510474"/>
                  <a:pt x="54842" y="512888"/>
                </a:cubicBezTo>
                <a:cubicBezTo>
                  <a:pt x="55741" y="516035"/>
                  <a:pt x="56513" y="519218"/>
                  <a:pt x="57223" y="522413"/>
                </a:cubicBezTo>
                <a:cubicBezTo>
                  <a:pt x="59169" y="531170"/>
                  <a:pt x="59493" y="535534"/>
                  <a:pt x="61986" y="543844"/>
                </a:cubicBezTo>
                <a:cubicBezTo>
                  <a:pt x="63429" y="548652"/>
                  <a:pt x="65161" y="553369"/>
                  <a:pt x="66748" y="558132"/>
                </a:cubicBezTo>
                <a:lnTo>
                  <a:pt x="71511" y="572419"/>
                </a:lnTo>
                <a:lnTo>
                  <a:pt x="73892" y="579563"/>
                </a:lnTo>
                <a:cubicBezTo>
                  <a:pt x="74686" y="581944"/>
                  <a:pt x="75664" y="584272"/>
                  <a:pt x="76273" y="586707"/>
                </a:cubicBezTo>
                <a:cubicBezTo>
                  <a:pt x="77067" y="589882"/>
                  <a:pt x="77714" y="593097"/>
                  <a:pt x="78654" y="596232"/>
                </a:cubicBezTo>
                <a:cubicBezTo>
                  <a:pt x="80097" y="601040"/>
                  <a:pt x="82200" y="605649"/>
                  <a:pt x="83417" y="610519"/>
                </a:cubicBezTo>
                <a:cubicBezTo>
                  <a:pt x="84211" y="613694"/>
                  <a:pt x="84858" y="616909"/>
                  <a:pt x="85798" y="620044"/>
                </a:cubicBezTo>
                <a:cubicBezTo>
                  <a:pt x="87241" y="624853"/>
                  <a:pt x="88973" y="629569"/>
                  <a:pt x="90561" y="634332"/>
                </a:cubicBezTo>
                <a:lnTo>
                  <a:pt x="95323" y="648619"/>
                </a:lnTo>
                <a:lnTo>
                  <a:pt x="100086" y="662907"/>
                </a:lnTo>
                <a:cubicBezTo>
                  <a:pt x="100880" y="665288"/>
                  <a:pt x="101344" y="667806"/>
                  <a:pt x="102467" y="670051"/>
                </a:cubicBezTo>
                <a:cubicBezTo>
                  <a:pt x="105642" y="676401"/>
                  <a:pt x="109747" y="682366"/>
                  <a:pt x="111992" y="689101"/>
                </a:cubicBezTo>
                <a:cubicBezTo>
                  <a:pt x="115278" y="698959"/>
                  <a:pt x="112981" y="694156"/>
                  <a:pt x="119136" y="703388"/>
                </a:cubicBezTo>
                <a:cubicBezTo>
                  <a:pt x="125117" y="721335"/>
                  <a:pt x="117052" y="699222"/>
                  <a:pt x="126279" y="717676"/>
                </a:cubicBezTo>
                <a:cubicBezTo>
                  <a:pt x="127402" y="719921"/>
                  <a:pt x="127442" y="722625"/>
                  <a:pt x="128661" y="724819"/>
                </a:cubicBezTo>
                <a:cubicBezTo>
                  <a:pt x="131441" y="729823"/>
                  <a:pt x="135011" y="734344"/>
                  <a:pt x="138186" y="739107"/>
                </a:cubicBezTo>
                <a:cubicBezTo>
                  <a:pt x="139773" y="741488"/>
                  <a:pt x="142043" y="743536"/>
                  <a:pt x="142948" y="746251"/>
                </a:cubicBezTo>
                <a:cubicBezTo>
                  <a:pt x="146234" y="756109"/>
                  <a:pt x="143937" y="751306"/>
                  <a:pt x="150092" y="760538"/>
                </a:cubicBezTo>
                <a:cubicBezTo>
                  <a:pt x="155759" y="777541"/>
                  <a:pt x="152069" y="770649"/>
                  <a:pt x="159617" y="781969"/>
                </a:cubicBezTo>
                <a:cubicBezTo>
                  <a:pt x="165602" y="799925"/>
                  <a:pt x="157529" y="777792"/>
                  <a:pt x="166761" y="796257"/>
                </a:cubicBezTo>
                <a:cubicBezTo>
                  <a:pt x="167884" y="798502"/>
                  <a:pt x="168020" y="801156"/>
                  <a:pt x="169142" y="803401"/>
                </a:cubicBezTo>
                <a:cubicBezTo>
                  <a:pt x="170422" y="805961"/>
                  <a:pt x="172742" y="807929"/>
                  <a:pt x="173904" y="810544"/>
                </a:cubicBezTo>
                <a:cubicBezTo>
                  <a:pt x="175943" y="815132"/>
                  <a:pt x="175882" y="820655"/>
                  <a:pt x="178667" y="824832"/>
                </a:cubicBezTo>
                <a:cubicBezTo>
                  <a:pt x="192315" y="845306"/>
                  <a:pt x="175952" y="819402"/>
                  <a:pt x="185811" y="839119"/>
                </a:cubicBezTo>
                <a:cubicBezTo>
                  <a:pt x="187091" y="841679"/>
                  <a:pt x="189293" y="843703"/>
                  <a:pt x="190573" y="846263"/>
                </a:cubicBezTo>
                <a:cubicBezTo>
                  <a:pt x="191695" y="848508"/>
                  <a:pt x="191735" y="851213"/>
                  <a:pt x="192954" y="853407"/>
                </a:cubicBezTo>
                <a:cubicBezTo>
                  <a:pt x="195734" y="858410"/>
                  <a:pt x="200669" y="862264"/>
                  <a:pt x="202479" y="867694"/>
                </a:cubicBezTo>
                <a:cubicBezTo>
                  <a:pt x="203273" y="870075"/>
                  <a:pt x="203642" y="872644"/>
                  <a:pt x="204861" y="874838"/>
                </a:cubicBezTo>
                <a:cubicBezTo>
                  <a:pt x="207641" y="879842"/>
                  <a:pt x="214386" y="889126"/>
                  <a:pt x="214386" y="889126"/>
                </a:cubicBezTo>
                <a:cubicBezTo>
                  <a:pt x="218577" y="901700"/>
                  <a:pt x="215374" y="894180"/>
                  <a:pt x="226292" y="910557"/>
                </a:cubicBezTo>
                <a:cubicBezTo>
                  <a:pt x="227879" y="912938"/>
                  <a:pt x="229030" y="915677"/>
                  <a:pt x="231054" y="917701"/>
                </a:cubicBezTo>
                <a:cubicBezTo>
                  <a:pt x="233435" y="920082"/>
                  <a:pt x="236042" y="922257"/>
                  <a:pt x="238198" y="924844"/>
                </a:cubicBezTo>
                <a:cubicBezTo>
                  <a:pt x="240030" y="927043"/>
                  <a:pt x="241129" y="929789"/>
                  <a:pt x="242961" y="931988"/>
                </a:cubicBezTo>
                <a:cubicBezTo>
                  <a:pt x="245117" y="934575"/>
                  <a:pt x="248147" y="936392"/>
                  <a:pt x="250104" y="939132"/>
                </a:cubicBezTo>
                <a:cubicBezTo>
                  <a:pt x="252167" y="942021"/>
                  <a:pt x="253041" y="945613"/>
                  <a:pt x="254867" y="948657"/>
                </a:cubicBezTo>
                <a:cubicBezTo>
                  <a:pt x="257812" y="953565"/>
                  <a:pt x="261217" y="958182"/>
                  <a:pt x="264392" y="962944"/>
                </a:cubicBezTo>
                <a:cubicBezTo>
                  <a:pt x="265979" y="965325"/>
                  <a:pt x="267130" y="968064"/>
                  <a:pt x="269154" y="970088"/>
                </a:cubicBezTo>
                <a:cubicBezTo>
                  <a:pt x="271535" y="972469"/>
                  <a:pt x="274230" y="974574"/>
                  <a:pt x="276298" y="977232"/>
                </a:cubicBezTo>
                <a:cubicBezTo>
                  <a:pt x="279812" y="981750"/>
                  <a:pt x="282648" y="986757"/>
                  <a:pt x="285823" y="991519"/>
                </a:cubicBezTo>
                <a:cubicBezTo>
                  <a:pt x="287411" y="993900"/>
                  <a:pt x="288205" y="997075"/>
                  <a:pt x="290586" y="998663"/>
                </a:cubicBezTo>
                <a:lnTo>
                  <a:pt x="297729" y="1003426"/>
                </a:lnTo>
                <a:lnTo>
                  <a:pt x="307254" y="1017713"/>
                </a:lnTo>
                <a:cubicBezTo>
                  <a:pt x="308842" y="1020094"/>
                  <a:pt x="309993" y="1022833"/>
                  <a:pt x="312017" y="1024857"/>
                </a:cubicBezTo>
                <a:cubicBezTo>
                  <a:pt x="318584" y="1031424"/>
                  <a:pt x="319502" y="1031408"/>
                  <a:pt x="323923" y="1039144"/>
                </a:cubicBezTo>
                <a:cubicBezTo>
                  <a:pt x="338572" y="1064779"/>
                  <a:pt x="314904" y="1027994"/>
                  <a:pt x="338211" y="1062957"/>
                </a:cubicBezTo>
                <a:cubicBezTo>
                  <a:pt x="339798" y="1065338"/>
                  <a:pt x="340258" y="1069196"/>
                  <a:pt x="342973" y="1070101"/>
                </a:cubicBezTo>
                <a:lnTo>
                  <a:pt x="350117" y="1072482"/>
                </a:lnTo>
                <a:cubicBezTo>
                  <a:pt x="352054" y="1078294"/>
                  <a:pt x="352643" y="1082151"/>
                  <a:pt x="357261" y="1086769"/>
                </a:cubicBezTo>
                <a:cubicBezTo>
                  <a:pt x="359285" y="1088793"/>
                  <a:pt x="362023" y="1089944"/>
                  <a:pt x="364404" y="1091532"/>
                </a:cubicBezTo>
                <a:lnTo>
                  <a:pt x="373929" y="1105819"/>
                </a:lnTo>
                <a:cubicBezTo>
                  <a:pt x="375517" y="1108200"/>
                  <a:pt x="376311" y="1111375"/>
                  <a:pt x="378692" y="1112963"/>
                </a:cubicBezTo>
                <a:lnTo>
                  <a:pt x="385836" y="1117726"/>
                </a:lnTo>
                <a:cubicBezTo>
                  <a:pt x="389011" y="1122488"/>
                  <a:pt x="390599" y="1128838"/>
                  <a:pt x="395361" y="1132013"/>
                </a:cubicBezTo>
                <a:cubicBezTo>
                  <a:pt x="400123" y="1135188"/>
                  <a:pt x="405601" y="1137491"/>
                  <a:pt x="409648" y="1141538"/>
                </a:cubicBezTo>
                <a:cubicBezTo>
                  <a:pt x="412823" y="1144713"/>
                  <a:pt x="415667" y="1148258"/>
                  <a:pt x="419173" y="1151063"/>
                </a:cubicBezTo>
                <a:cubicBezTo>
                  <a:pt x="423643" y="1154639"/>
                  <a:pt x="428698" y="1157413"/>
                  <a:pt x="433461" y="1160588"/>
                </a:cubicBezTo>
                <a:lnTo>
                  <a:pt x="440604" y="1165351"/>
                </a:lnTo>
                <a:cubicBezTo>
                  <a:pt x="454255" y="1185823"/>
                  <a:pt x="436078" y="1161729"/>
                  <a:pt x="452511" y="1174876"/>
                </a:cubicBezTo>
                <a:cubicBezTo>
                  <a:pt x="454746" y="1176664"/>
                  <a:pt x="455250" y="1179996"/>
                  <a:pt x="457273" y="1182019"/>
                </a:cubicBezTo>
                <a:cubicBezTo>
                  <a:pt x="459297" y="1184043"/>
                  <a:pt x="462036" y="1185194"/>
                  <a:pt x="464417" y="1186782"/>
                </a:cubicBezTo>
                <a:cubicBezTo>
                  <a:pt x="473147" y="1199879"/>
                  <a:pt x="464417" y="1188767"/>
                  <a:pt x="476323" y="1198688"/>
                </a:cubicBezTo>
                <a:cubicBezTo>
                  <a:pt x="488216" y="1208598"/>
                  <a:pt x="478056" y="1204028"/>
                  <a:pt x="490611" y="1208213"/>
                </a:cubicBezTo>
                <a:cubicBezTo>
                  <a:pt x="511471" y="1229076"/>
                  <a:pt x="485014" y="1203550"/>
                  <a:pt x="504898" y="1220119"/>
                </a:cubicBezTo>
                <a:cubicBezTo>
                  <a:pt x="523241" y="1235404"/>
                  <a:pt x="501442" y="1220196"/>
                  <a:pt x="519186" y="1232026"/>
                </a:cubicBezTo>
                <a:cubicBezTo>
                  <a:pt x="520773" y="1234407"/>
                  <a:pt x="521925" y="1237146"/>
                  <a:pt x="523948" y="1239169"/>
                </a:cubicBezTo>
                <a:cubicBezTo>
                  <a:pt x="538263" y="1253484"/>
                  <a:pt x="525379" y="1228221"/>
                  <a:pt x="545379" y="1258219"/>
                </a:cubicBezTo>
                <a:cubicBezTo>
                  <a:pt x="554111" y="1271316"/>
                  <a:pt x="545379" y="1260204"/>
                  <a:pt x="557286" y="1270126"/>
                </a:cubicBezTo>
                <a:cubicBezTo>
                  <a:pt x="559873" y="1272282"/>
                  <a:pt x="561771" y="1275202"/>
                  <a:pt x="564429" y="1277269"/>
                </a:cubicBezTo>
                <a:cubicBezTo>
                  <a:pt x="568947" y="1280783"/>
                  <a:pt x="573954" y="1283619"/>
                  <a:pt x="578717" y="1286794"/>
                </a:cubicBezTo>
                <a:cubicBezTo>
                  <a:pt x="581098" y="1288382"/>
                  <a:pt x="583146" y="1290652"/>
                  <a:pt x="585861" y="1291557"/>
                </a:cubicBezTo>
                <a:lnTo>
                  <a:pt x="593004" y="1293938"/>
                </a:lnTo>
                <a:lnTo>
                  <a:pt x="607292" y="1303463"/>
                </a:lnTo>
                <a:cubicBezTo>
                  <a:pt x="609673" y="1305051"/>
                  <a:pt x="611721" y="1307321"/>
                  <a:pt x="614436" y="1308226"/>
                </a:cubicBezTo>
                <a:cubicBezTo>
                  <a:pt x="621594" y="1310612"/>
                  <a:pt x="622569" y="1310241"/>
                  <a:pt x="628723" y="1315369"/>
                </a:cubicBezTo>
                <a:cubicBezTo>
                  <a:pt x="631310" y="1317525"/>
                  <a:pt x="632923" y="1320877"/>
                  <a:pt x="635867" y="1322513"/>
                </a:cubicBezTo>
                <a:cubicBezTo>
                  <a:pt x="640255" y="1324951"/>
                  <a:pt x="650154" y="1327276"/>
                  <a:pt x="650154" y="1327276"/>
                </a:cubicBezTo>
                <a:cubicBezTo>
                  <a:pt x="662726" y="1326536"/>
                  <a:pt x="685902" y="1332009"/>
                  <a:pt x="697779" y="1320132"/>
                </a:cubicBezTo>
                <a:cubicBezTo>
                  <a:pt x="717620" y="1300291"/>
                  <a:pt x="676356" y="1330444"/>
                  <a:pt x="716829" y="1303463"/>
                </a:cubicBezTo>
                <a:lnTo>
                  <a:pt x="723973" y="1298701"/>
                </a:lnTo>
                <a:cubicBezTo>
                  <a:pt x="725561" y="1296320"/>
                  <a:pt x="726904" y="1293756"/>
                  <a:pt x="728736" y="1291557"/>
                </a:cubicBezTo>
                <a:cubicBezTo>
                  <a:pt x="735732" y="1283162"/>
                  <a:pt x="740206" y="1281528"/>
                  <a:pt x="750167" y="1274888"/>
                </a:cubicBezTo>
                <a:cubicBezTo>
                  <a:pt x="752548" y="1273301"/>
                  <a:pt x="754596" y="1271031"/>
                  <a:pt x="757311" y="1270126"/>
                </a:cubicBezTo>
                <a:cubicBezTo>
                  <a:pt x="762073" y="1268538"/>
                  <a:pt x="767421" y="1268148"/>
                  <a:pt x="771598" y="1265363"/>
                </a:cubicBezTo>
                <a:lnTo>
                  <a:pt x="785886" y="1255838"/>
                </a:lnTo>
                <a:cubicBezTo>
                  <a:pt x="788267" y="1254251"/>
                  <a:pt x="791006" y="1253099"/>
                  <a:pt x="793029" y="1251076"/>
                </a:cubicBezTo>
                <a:cubicBezTo>
                  <a:pt x="795410" y="1248695"/>
                  <a:pt x="797586" y="1246088"/>
                  <a:pt x="800173" y="1243932"/>
                </a:cubicBezTo>
                <a:cubicBezTo>
                  <a:pt x="820073" y="1227348"/>
                  <a:pt x="793581" y="1252903"/>
                  <a:pt x="814461" y="1232026"/>
                </a:cubicBezTo>
                <a:cubicBezTo>
                  <a:pt x="818646" y="1219471"/>
                  <a:pt x="814076" y="1229631"/>
                  <a:pt x="823986" y="1217738"/>
                </a:cubicBezTo>
                <a:cubicBezTo>
                  <a:pt x="833907" y="1205832"/>
                  <a:pt x="822795" y="1214562"/>
                  <a:pt x="835892" y="1205832"/>
                </a:cubicBezTo>
                <a:cubicBezTo>
                  <a:pt x="837479" y="1203451"/>
                  <a:pt x="838500" y="1200573"/>
                  <a:pt x="840654" y="1198688"/>
                </a:cubicBezTo>
                <a:cubicBezTo>
                  <a:pt x="844962" y="1194919"/>
                  <a:pt x="850179" y="1192338"/>
                  <a:pt x="854942" y="1189163"/>
                </a:cubicBezTo>
                <a:cubicBezTo>
                  <a:pt x="857323" y="1187576"/>
                  <a:pt x="860062" y="1186425"/>
                  <a:pt x="862086" y="1184401"/>
                </a:cubicBezTo>
                <a:cubicBezTo>
                  <a:pt x="871253" y="1175233"/>
                  <a:pt x="866427" y="1179125"/>
                  <a:pt x="876373" y="1172494"/>
                </a:cubicBezTo>
                <a:lnTo>
                  <a:pt x="890661" y="1151063"/>
                </a:lnTo>
                <a:lnTo>
                  <a:pt x="895423" y="1143919"/>
                </a:lnTo>
                <a:lnTo>
                  <a:pt x="900186" y="1136776"/>
                </a:lnTo>
                <a:cubicBezTo>
                  <a:pt x="902122" y="1130967"/>
                  <a:pt x="902714" y="1127103"/>
                  <a:pt x="907329" y="1122488"/>
                </a:cubicBezTo>
                <a:cubicBezTo>
                  <a:pt x="909353" y="1120464"/>
                  <a:pt x="912092" y="1119313"/>
                  <a:pt x="914473" y="1117726"/>
                </a:cubicBezTo>
                <a:cubicBezTo>
                  <a:pt x="927172" y="1098678"/>
                  <a:pt x="910507" y="1121691"/>
                  <a:pt x="926379" y="1105819"/>
                </a:cubicBezTo>
                <a:cubicBezTo>
                  <a:pt x="928403" y="1103795"/>
                  <a:pt x="928988" y="1100560"/>
                  <a:pt x="931142" y="1098676"/>
                </a:cubicBezTo>
                <a:cubicBezTo>
                  <a:pt x="935450" y="1094907"/>
                  <a:pt x="940667" y="1092326"/>
                  <a:pt x="945429" y="1089151"/>
                </a:cubicBezTo>
                <a:cubicBezTo>
                  <a:pt x="947810" y="1087563"/>
                  <a:pt x="950549" y="1086412"/>
                  <a:pt x="952573" y="1084388"/>
                </a:cubicBezTo>
                <a:cubicBezTo>
                  <a:pt x="954954" y="1082007"/>
                  <a:pt x="957649" y="1079902"/>
                  <a:pt x="959717" y="1077244"/>
                </a:cubicBezTo>
                <a:cubicBezTo>
                  <a:pt x="963231" y="1072726"/>
                  <a:pt x="969242" y="1062957"/>
                  <a:pt x="969242" y="1062957"/>
                </a:cubicBezTo>
                <a:cubicBezTo>
                  <a:pt x="975225" y="1045004"/>
                  <a:pt x="967155" y="1067130"/>
                  <a:pt x="976386" y="1048669"/>
                </a:cubicBezTo>
                <a:cubicBezTo>
                  <a:pt x="977508" y="1046424"/>
                  <a:pt x="977548" y="1043720"/>
                  <a:pt x="978767" y="1041526"/>
                </a:cubicBezTo>
                <a:cubicBezTo>
                  <a:pt x="981547" y="1036522"/>
                  <a:pt x="985117" y="1032001"/>
                  <a:pt x="988292" y="1027238"/>
                </a:cubicBezTo>
                <a:lnTo>
                  <a:pt x="993054" y="1020094"/>
                </a:lnTo>
                <a:cubicBezTo>
                  <a:pt x="993848" y="1014538"/>
                  <a:pt x="994335" y="1008929"/>
                  <a:pt x="995436" y="1003426"/>
                </a:cubicBezTo>
                <a:cubicBezTo>
                  <a:pt x="995928" y="1000965"/>
                  <a:pt x="996249" y="998242"/>
                  <a:pt x="997817" y="996282"/>
                </a:cubicBezTo>
                <a:cubicBezTo>
                  <a:pt x="999605" y="994047"/>
                  <a:pt x="1002580" y="993107"/>
                  <a:pt x="1004961" y="991519"/>
                </a:cubicBezTo>
                <a:cubicBezTo>
                  <a:pt x="1009496" y="977914"/>
                  <a:pt x="1003601" y="989251"/>
                  <a:pt x="1014486" y="981994"/>
                </a:cubicBezTo>
                <a:cubicBezTo>
                  <a:pt x="1017288" y="980126"/>
                  <a:pt x="1019042" y="977007"/>
                  <a:pt x="1021629" y="974851"/>
                </a:cubicBezTo>
                <a:cubicBezTo>
                  <a:pt x="1023828" y="973019"/>
                  <a:pt x="1026392" y="971676"/>
                  <a:pt x="1028773" y="970088"/>
                </a:cubicBezTo>
                <a:cubicBezTo>
                  <a:pt x="1041475" y="951036"/>
                  <a:pt x="1024804" y="974057"/>
                  <a:pt x="1040679" y="958182"/>
                </a:cubicBezTo>
                <a:cubicBezTo>
                  <a:pt x="1042703" y="956158"/>
                  <a:pt x="1043610" y="953237"/>
                  <a:pt x="1045442" y="951038"/>
                </a:cubicBezTo>
                <a:cubicBezTo>
                  <a:pt x="1047598" y="948451"/>
                  <a:pt x="1050518" y="946552"/>
                  <a:pt x="1052586" y="943894"/>
                </a:cubicBezTo>
                <a:cubicBezTo>
                  <a:pt x="1056100" y="939376"/>
                  <a:pt x="1057349" y="932782"/>
                  <a:pt x="1062111" y="929607"/>
                </a:cubicBezTo>
                <a:cubicBezTo>
                  <a:pt x="1069132" y="924925"/>
                  <a:pt x="1070670" y="924574"/>
                  <a:pt x="1076398" y="917701"/>
                </a:cubicBezTo>
                <a:cubicBezTo>
                  <a:pt x="1083158" y="909590"/>
                  <a:pt x="1079728" y="909609"/>
                  <a:pt x="1088304" y="901032"/>
                </a:cubicBezTo>
                <a:cubicBezTo>
                  <a:pt x="1090328" y="899008"/>
                  <a:pt x="1093067" y="897857"/>
                  <a:pt x="1095448" y="896269"/>
                </a:cubicBezTo>
                <a:lnTo>
                  <a:pt x="1109736" y="874838"/>
                </a:lnTo>
                <a:cubicBezTo>
                  <a:pt x="1111323" y="872457"/>
                  <a:pt x="1113593" y="870409"/>
                  <a:pt x="1114498" y="867694"/>
                </a:cubicBezTo>
                <a:cubicBezTo>
                  <a:pt x="1117784" y="857836"/>
                  <a:pt x="1115487" y="862639"/>
                  <a:pt x="1121642" y="853407"/>
                </a:cubicBezTo>
                <a:cubicBezTo>
                  <a:pt x="1123229" y="848644"/>
                  <a:pt x="1125419" y="844042"/>
                  <a:pt x="1126404" y="839119"/>
                </a:cubicBezTo>
                <a:cubicBezTo>
                  <a:pt x="1131249" y="814904"/>
                  <a:pt x="1126284" y="837160"/>
                  <a:pt x="1131167" y="820069"/>
                </a:cubicBezTo>
                <a:cubicBezTo>
                  <a:pt x="1132184" y="816509"/>
                  <a:pt x="1134026" y="807207"/>
                  <a:pt x="1135929" y="803401"/>
                </a:cubicBezTo>
                <a:cubicBezTo>
                  <a:pt x="1137209" y="800841"/>
                  <a:pt x="1139104" y="798638"/>
                  <a:pt x="1140692" y="796257"/>
                </a:cubicBezTo>
                <a:cubicBezTo>
                  <a:pt x="1146359" y="779254"/>
                  <a:pt x="1142669" y="786146"/>
                  <a:pt x="1150217" y="774826"/>
                </a:cubicBezTo>
                <a:lnTo>
                  <a:pt x="1157361" y="753394"/>
                </a:lnTo>
                <a:cubicBezTo>
                  <a:pt x="1158155" y="751013"/>
                  <a:pt x="1158350" y="748339"/>
                  <a:pt x="1159742" y="746251"/>
                </a:cubicBezTo>
                <a:cubicBezTo>
                  <a:pt x="1161329" y="743870"/>
                  <a:pt x="1163224" y="741667"/>
                  <a:pt x="1164504" y="739107"/>
                </a:cubicBezTo>
                <a:cubicBezTo>
                  <a:pt x="1165627" y="736862"/>
                  <a:pt x="1165763" y="734208"/>
                  <a:pt x="1166886" y="731963"/>
                </a:cubicBezTo>
                <a:cubicBezTo>
                  <a:pt x="1170203" y="725330"/>
                  <a:pt x="1173523" y="722945"/>
                  <a:pt x="1178792" y="717676"/>
                </a:cubicBezTo>
                <a:cubicBezTo>
                  <a:pt x="1180379" y="712913"/>
                  <a:pt x="1180769" y="707565"/>
                  <a:pt x="1183554" y="703388"/>
                </a:cubicBezTo>
                <a:cubicBezTo>
                  <a:pt x="1186729" y="698626"/>
                  <a:pt x="1191269" y="694531"/>
                  <a:pt x="1193079" y="689101"/>
                </a:cubicBezTo>
                <a:cubicBezTo>
                  <a:pt x="1200751" y="666091"/>
                  <a:pt x="1188445" y="701877"/>
                  <a:pt x="1200223" y="672432"/>
                </a:cubicBezTo>
                <a:cubicBezTo>
                  <a:pt x="1202087" y="667771"/>
                  <a:pt x="1203398" y="662907"/>
                  <a:pt x="1204986" y="658144"/>
                </a:cubicBezTo>
                <a:lnTo>
                  <a:pt x="1209748" y="643857"/>
                </a:lnTo>
                <a:cubicBezTo>
                  <a:pt x="1210542" y="640682"/>
                  <a:pt x="1211189" y="637467"/>
                  <a:pt x="1212129" y="634332"/>
                </a:cubicBezTo>
                <a:cubicBezTo>
                  <a:pt x="1214293" y="627119"/>
                  <a:pt x="1216892" y="620045"/>
                  <a:pt x="1219273" y="612901"/>
                </a:cubicBezTo>
                <a:lnTo>
                  <a:pt x="1228798" y="584326"/>
                </a:lnTo>
                <a:cubicBezTo>
                  <a:pt x="1236795" y="560334"/>
                  <a:pt x="1224597" y="597536"/>
                  <a:pt x="1233561" y="567657"/>
                </a:cubicBezTo>
                <a:cubicBezTo>
                  <a:pt x="1235004" y="562849"/>
                  <a:pt x="1235538" y="557546"/>
                  <a:pt x="1238323" y="553369"/>
                </a:cubicBezTo>
                <a:lnTo>
                  <a:pt x="1243086" y="546226"/>
                </a:lnTo>
                <a:lnTo>
                  <a:pt x="1250229" y="524794"/>
                </a:lnTo>
                <a:cubicBezTo>
                  <a:pt x="1250233" y="524781"/>
                  <a:pt x="1254989" y="510520"/>
                  <a:pt x="1254992" y="510507"/>
                </a:cubicBezTo>
                <a:cubicBezTo>
                  <a:pt x="1255786" y="506538"/>
                  <a:pt x="1256495" y="502552"/>
                  <a:pt x="1257373" y="498601"/>
                </a:cubicBezTo>
                <a:cubicBezTo>
                  <a:pt x="1258083" y="495406"/>
                  <a:pt x="1259112" y="492285"/>
                  <a:pt x="1259754" y="489076"/>
                </a:cubicBezTo>
                <a:cubicBezTo>
                  <a:pt x="1260701" y="484341"/>
                  <a:pt x="1261089" y="479501"/>
                  <a:pt x="1262136" y="474788"/>
                </a:cubicBezTo>
                <a:cubicBezTo>
                  <a:pt x="1262681" y="472338"/>
                  <a:pt x="1263827" y="470058"/>
                  <a:pt x="1264517" y="467644"/>
                </a:cubicBezTo>
                <a:cubicBezTo>
                  <a:pt x="1265416" y="464497"/>
                  <a:pt x="1266188" y="461314"/>
                  <a:pt x="1266898" y="458119"/>
                </a:cubicBezTo>
                <a:cubicBezTo>
                  <a:pt x="1267776" y="454168"/>
                  <a:pt x="1268297" y="450139"/>
                  <a:pt x="1269279" y="446213"/>
                </a:cubicBezTo>
                <a:cubicBezTo>
                  <a:pt x="1269888" y="443778"/>
                  <a:pt x="1271052" y="441504"/>
                  <a:pt x="1271661" y="439069"/>
                </a:cubicBezTo>
                <a:cubicBezTo>
                  <a:pt x="1276579" y="419398"/>
                  <a:pt x="1271528" y="434773"/>
                  <a:pt x="1276423" y="417638"/>
                </a:cubicBezTo>
                <a:cubicBezTo>
                  <a:pt x="1281306" y="400547"/>
                  <a:pt x="1276341" y="422803"/>
                  <a:pt x="1281186" y="398588"/>
                </a:cubicBezTo>
                <a:cubicBezTo>
                  <a:pt x="1281980" y="389063"/>
                  <a:pt x="1282512" y="379513"/>
                  <a:pt x="1283567" y="370013"/>
                </a:cubicBezTo>
                <a:cubicBezTo>
                  <a:pt x="1284100" y="365215"/>
                  <a:pt x="1285434" y="360527"/>
                  <a:pt x="1285948" y="355726"/>
                </a:cubicBezTo>
                <a:cubicBezTo>
                  <a:pt x="1287816" y="338291"/>
                  <a:pt x="1288775" y="320765"/>
                  <a:pt x="1290711" y="303338"/>
                </a:cubicBezTo>
                <a:cubicBezTo>
                  <a:pt x="1291505" y="296194"/>
                  <a:pt x="1291999" y="289011"/>
                  <a:pt x="1293092" y="281907"/>
                </a:cubicBezTo>
                <a:cubicBezTo>
                  <a:pt x="1293590" y="278672"/>
                  <a:pt x="1294935" y="275610"/>
                  <a:pt x="1295473" y="272382"/>
                </a:cubicBezTo>
                <a:cubicBezTo>
                  <a:pt x="1296525" y="266070"/>
                  <a:pt x="1297008" y="259675"/>
                  <a:pt x="1297854" y="253332"/>
                </a:cubicBezTo>
                <a:cubicBezTo>
                  <a:pt x="1298596" y="247768"/>
                  <a:pt x="1299382" y="242210"/>
                  <a:pt x="1300236" y="236663"/>
                </a:cubicBezTo>
                <a:cubicBezTo>
                  <a:pt x="1300970" y="231891"/>
                  <a:pt x="1301979" y="227162"/>
                  <a:pt x="1302617" y="222376"/>
                </a:cubicBezTo>
                <a:cubicBezTo>
                  <a:pt x="1303567" y="215251"/>
                  <a:pt x="1304204" y="208088"/>
                  <a:pt x="1304998" y="200944"/>
                </a:cubicBezTo>
                <a:cubicBezTo>
                  <a:pt x="1306135" y="152067"/>
                  <a:pt x="1310036" y="56059"/>
                  <a:pt x="1304998" y="5682"/>
                </a:cubicBezTo>
                <a:cubicBezTo>
                  <a:pt x="1304748" y="3184"/>
                  <a:pt x="1300235" y="4095"/>
                  <a:pt x="1297854" y="3301"/>
                </a:cubicBezTo>
                <a:cubicBezTo>
                  <a:pt x="1281185" y="4095"/>
                  <a:pt x="1264434" y="3839"/>
                  <a:pt x="1247848" y="5682"/>
                </a:cubicBezTo>
                <a:cubicBezTo>
                  <a:pt x="1242859" y="6236"/>
                  <a:pt x="1238431" y="9226"/>
                  <a:pt x="1233561" y="10444"/>
                </a:cubicBezTo>
                <a:cubicBezTo>
                  <a:pt x="1230514" y="11206"/>
                  <a:pt x="1220305" y="13501"/>
                  <a:pt x="1216892" y="15207"/>
                </a:cubicBezTo>
                <a:cubicBezTo>
                  <a:pt x="1214332" y="16487"/>
                  <a:pt x="1212363" y="18807"/>
                  <a:pt x="1209748" y="19969"/>
                </a:cubicBezTo>
                <a:cubicBezTo>
                  <a:pt x="1205161" y="22008"/>
                  <a:pt x="1199638" y="21948"/>
                  <a:pt x="1195461" y="24732"/>
                </a:cubicBezTo>
                <a:cubicBezTo>
                  <a:pt x="1184140" y="32278"/>
                  <a:pt x="1191032" y="28589"/>
                  <a:pt x="1174029" y="34257"/>
                </a:cubicBezTo>
                <a:lnTo>
                  <a:pt x="1166886" y="36638"/>
                </a:lnTo>
                <a:lnTo>
                  <a:pt x="1159742" y="39019"/>
                </a:lnTo>
                <a:cubicBezTo>
                  <a:pt x="1157361" y="40607"/>
                  <a:pt x="1155158" y="42502"/>
                  <a:pt x="1152598" y="43782"/>
                </a:cubicBezTo>
                <a:cubicBezTo>
                  <a:pt x="1148597" y="45782"/>
                  <a:pt x="1139743" y="47400"/>
                  <a:pt x="1135929" y="48544"/>
                </a:cubicBezTo>
                <a:cubicBezTo>
                  <a:pt x="1131121" y="49987"/>
                  <a:pt x="1126404" y="51719"/>
                  <a:pt x="1121642" y="53307"/>
                </a:cubicBezTo>
                <a:cubicBezTo>
                  <a:pt x="1119261" y="54101"/>
                  <a:pt x="1116933" y="55079"/>
                  <a:pt x="1114498" y="55688"/>
                </a:cubicBezTo>
                <a:cubicBezTo>
                  <a:pt x="1090003" y="61812"/>
                  <a:pt x="1101928" y="59525"/>
                  <a:pt x="1078779" y="62832"/>
                </a:cubicBezTo>
                <a:cubicBezTo>
                  <a:pt x="1063390" y="67962"/>
                  <a:pt x="1076289" y="64245"/>
                  <a:pt x="1047823" y="67594"/>
                </a:cubicBezTo>
                <a:cubicBezTo>
                  <a:pt x="1010771" y="71953"/>
                  <a:pt x="1048466" y="67862"/>
                  <a:pt x="1019248" y="72357"/>
                </a:cubicBezTo>
                <a:cubicBezTo>
                  <a:pt x="1006729" y="74283"/>
                  <a:pt x="988558" y="75902"/>
                  <a:pt x="976386" y="77119"/>
                </a:cubicBezTo>
                <a:cubicBezTo>
                  <a:pt x="974005" y="77913"/>
                  <a:pt x="971677" y="78892"/>
                  <a:pt x="969242" y="79501"/>
                </a:cubicBezTo>
                <a:cubicBezTo>
                  <a:pt x="955644" y="82901"/>
                  <a:pt x="960035" y="80596"/>
                  <a:pt x="947811" y="84263"/>
                </a:cubicBezTo>
                <a:cubicBezTo>
                  <a:pt x="943002" y="85706"/>
                  <a:pt x="938286" y="87438"/>
                  <a:pt x="933523" y="89026"/>
                </a:cubicBezTo>
                <a:lnTo>
                  <a:pt x="919236" y="93788"/>
                </a:lnTo>
                <a:lnTo>
                  <a:pt x="912092" y="96169"/>
                </a:lnTo>
                <a:cubicBezTo>
                  <a:pt x="909711" y="96963"/>
                  <a:pt x="907424" y="98138"/>
                  <a:pt x="904948" y="98551"/>
                </a:cubicBezTo>
                <a:cubicBezTo>
                  <a:pt x="900186" y="99345"/>
                  <a:pt x="895395" y="99985"/>
                  <a:pt x="890661" y="100932"/>
                </a:cubicBezTo>
                <a:cubicBezTo>
                  <a:pt x="887452" y="101574"/>
                  <a:pt x="884356" y="102728"/>
                  <a:pt x="881136" y="103313"/>
                </a:cubicBezTo>
                <a:cubicBezTo>
                  <a:pt x="875614" y="104317"/>
                  <a:pt x="869994" y="104719"/>
                  <a:pt x="864467" y="105694"/>
                </a:cubicBezTo>
                <a:cubicBezTo>
                  <a:pt x="856495" y="107101"/>
                  <a:pt x="848333" y="107897"/>
                  <a:pt x="840654" y="110457"/>
                </a:cubicBezTo>
                <a:cubicBezTo>
                  <a:pt x="838273" y="111251"/>
                  <a:pt x="835999" y="112506"/>
                  <a:pt x="833511" y="112838"/>
                </a:cubicBezTo>
                <a:cubicBezTo>
                  <a:pt x="824037" y="114101"/>
                  <a:pt x="814461" y="114425"/>
                  <a:pt x="804936" y="115219"/>
                </a:cubicBezTo>
                <a:cubicBezTo>
                  <a:pt x="766593" y="121611"/>
                  <a:pt x="825141" y="112283"/>
                  <a:pt x="759692" y="119982"/>
                </a:cubicBezTo>
                <a:cubicBezTo>
                  <a:pt x="756442" y="120364"/>
                  <a:pt x="753428" y="122091"/>
                  <a:pt x="750167" y="122363"/>
                </a:cubicBezTo>
                <a:cubicBezTo>
                  <a:pt x="734327" y="123683"/>
                  <a:pt x="718414" y="123886"/>
                  <a:pt x="702542" y="124744"/>
                </a:cubicBezTo>
                <a:lnTo>
                  <a:pt x="662061" y="127126"/>
                </a:lnTo>
                <a:lnTo>
                  <a:pt x="476323" y="124744"/>
                </a:lnTo>
                <a:cubicBezTo>
                  <a:pt x="464393" y="124487"/>
                  <a:pt x="452471" y="123612"/>
                  <a:pt x="440604" y="122363"/>
                </a:cubicBezTo>
                <a:cubicBezTo>
                  <a:pt x="437349" y="122020"/>
                  <a:pt x="434279" y="120668"/>
                  <a:pt x="431079" y="119982"/>
                </a:cubicBezTo>
                <a:cubicBezTo>
                  <a:pt x="423164" y="118286"/>
                  <a:pt x="414946" y="117778"/>
                  <a:pt x="407267" y="115219"/>
                </a:cubicBezTo>
                <a:cubicBezTo>
                  <a:pt x="402504" y="113632"/>
                  <a:pt x="397931" y="111282"/>
                  <a:pt x="392979" y="110457"/>
                </a:cubicBezTo>
                <a:cubicBezTo>
                  <a:pt x="388217" y="109663"/>
                  <a:pt x="383413" y="109088"/>
                  <a:pt x="378692" y="108076"/>
                </a:cubicBezTo>
                <a:cubicBezTo>
                  <a:pt x="374458" y="107169"/>
                  <a:pt x="354471" y="101605"/>
                  <a:pt x="347736" y="100932"/>
                </a:cubicBezTo>
                <a:cubicBezTo>
                  <a:pt x="335862" y="99745"/>
                  <a:pt x="323919" y="99401"/>
                  <a:pt x="312017" y="98551"/>
                </a:cubicBezTo>
                <a:cubicBezTo>
                  <a:pt x="280619" y="96308"/>
                  <a:pt x="285569" y="96620"/>
                  <a:pt x="257248" y="93788"/>
                </a:cubicBezTo>
                <a:cubicBezTo>
                  <a:pt x="254073" y="92994"/>
                  <a:pt x="250918" y="92117"/>
                  <a:pt x="247723" y="91407"/>
                </a:cubicBezTo>
                <a:cubicBezTo>
                  <a:pt x="243772" y="90529"/>
                  <a:pt x="239722" y="90091"/>
                  <a:pt x="235817" y="89026"/>
                </a:cubicBezTo>
                <a:cubicBezTo>
                  <a:pt x="230974" y="87705"/>
                  <a:pt x="226292" y="85851"/>
                  <a:pt x="221529" y="84263"/>
                </a:cubicBezTo>
                <a:lnTo>
                  <a:pt x="214386" y="81882"/>
                </a:lnTo>
                <a:cubicBezTo>
                  <a:pt x="212005" y="81088"/>
                  <a:pt x="209573" y="80433"/>
                  <a:pt x="207242" y="79501"/>
                </a:cubicBezTo>
                <a:cubicBezTo>
                  <a:pt x="203273" y="77913"/>
                  <a:pt x="199159" y="76650"/>
                  <a:pt x="195336" y="74738"/>
                </a:cubicBezTo>
                <a:cubicBezTo>
                  <a:pt x="192776" y="73458"/>
                  <a:pt x="190752" y="71256"/>
                  <a:pt x="188192" y="69976"/>
                </a:cubicBezTo>
                <a:cubicBezTo>
                  <a:pt x="182426" y="67093"/>
                  <a:pt x="177639" y="67506"/>
                  <a:pt x="171523" y="65213"/>
                </a:cubicBezTo>
                <a:cubicBezTo>
                  <a:pt x="168199" y="63967"/>
                  <a:pt x="165322" y="61697"/>
                  <a:pt x="161998" y="60451"/>
                </a:cubicBezTo>
                <a:cubicBezTo>
                  <a:pt x="158934" y="59302"/>
                  <a:pt x="155608" y="59009"/>
                  <a:pt x="152473" y="58069"/>
                </a:cubicBezTo>
                <a:cubicBezTo>
                  <a:pt x="147665" y="56626"/>
                  <a:pt x="142948" y="54894"/>
                  <a:pt x="138186" y="53307"/>
                </a:cubicBezTo>
                <a:lnTo>
                  <a:pt x="116754" y="46163"/>
                </a:lnTo>
                <a:lnTo>
                  <a:pt x="102467" y="41401"/>
                </a:lnTo>
                <a:cubicBezTo>
                  <a:pt x="99292" y="40607"/>
                  <a:pt x="96077" y="39959"/>
                  <a:pt x="92942" y="39019"/>
                </a:cubicBezTo>
                <a:cubicBezTo>
                  <a:pt x="88134" y="37576"/>
                  <a:pt x="83577" y="35241"/>
                  <a:pt x="78654" y="34257"/>
                </a:cubicBezTo>
                <a:cubicBezTo>
                  <a:pt x="74685" y="33463"/>
                  <a:pt x="70653" y="32941"/>
                  <a:pt x="66748" y="31876"/>
                </a:cubicBezTo>
                <a:cubicBezTo>
                  <a:pt x="61905" y="30555"/>
                  <a:pt x="57223" y="28701"/>
                  <a:pt x="52461" y="27113"/>
                </a:cubicBezTo>
                <a:lnTo>
                  <a:pt x="31029" y="19969"/>
                </a:lnTo>
                <a:cubicBezTo>
                  <a:pt x="22497" y="17124"/>
                  <a:pt x="13916" y="13583"/>
                  <a:pt x="4836" y="12826"/>
                </a:cubicBezTo>
                <a:cubicBezTo>
                  <a:pt x="-701" y="12365"/>
                  <a:pt x="470" y="-14162"/>
                  <a:pt x="73" y="104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Forme libre 37"/>
          <p:cNvSpPr/>
          <p:nvPr/>
        </p:nvSpPr>
        <p:spPr>
          <a:xfrm>
            <a:off x="4567970" y="2225172"/>
            <a:ext cx="1625543" cy="1582447"/>
          </a:xfrm>
          <a:custGeom>
            <a:avLst/>
            <a:gdLst>
              <a:gd name="connsiteX0" fmla="*/ 1649 w 1625543"/>
              <a:gd name="connsiteY0" fmla="*/ 318003 h 1582447"/>
              <a:gd name="connsiteX1" fmla="*/ 11174 w 1625543"/>
              <a:gd name="connsiteY1" fmla="*/ 306097 h 1582447"/>
              <a:gd name="connsiteX2" fmla="*/ 18318 w 1625543"/>
              <a:gd name="connsiteY2" fmla="*/ 301334 h 1582447"/>
              <a:gd name="connsiteX3" fmla="*/ 23080 w 1625543"/>
              <a:gd name="connsiteY3" fmla="*/ 294191 h 1582447"/>
              <a:gd name="connsiteX4" fmla="*/ 44511 w 1625543"/>
              <a:gd name="connsiteY4" fmla="*/ 284666 h 1582447"/>
              <a:gd name="connsiteX5" fmla="*/ 51655 w 1625543"/>
              <a:gd name="connsiteY5" fmla="*/ 282284 h 1582447"/>
              <a:gd name="connsiteX6" fmla="*/ 65943 w 1625543"/>
              <a:gd name="connsiteY6" fmla="*/ 275141 h 1582447"/>
              <a:gd name="connsiteX7" fmla="*/ 73086 w 1625543"/>
              <a:gd name="connsiteY7" fmla="*/ 270378 h 1582447"/>
              <a:gd name="connsiteX8" fmla="*/ 87374 w 1625543"/>
              <a:gd name="connsiteY8" fmla="*/ 263234 h 1582447"/>
              <a:gd name="connsiteX9" fmla="*/ 108805 w 1625543"/>
              <a:gd name="connsiteY9" fmla="*/ 246566 h 1582447"/>
              <a:gd name="connsiteX10" fmla="*/ 123093 w 1625543"/>
              <a:gd name="connsiteY10" fmla="*/ 241803 h 1582447"/>
              <a:gd name="connsiteX11" fmla="*/ 173099 w 1625543"/>
              <a:gd name="connsiteY11" fmla="*/ 208466 h 1582447"/>
              <a:gd name="connsiteX12" fmla="*/ 180243 w 1625543"/>
              <a:gd name="connsiteY12" fmla="*/ 203703 h 1582447"/>
              <a:gd name="connsiteX13" fmla="*/ 194530 w 1625543"/>
              <a:gd name="connsiteY13" fmla="*/ 198941 h 1582447"/>
              <a:gd name="connsiteX14" fmla="*/ 208818 w 1625543"/>
              <a:gd name="connsiteY14" fmla="*/ 189416 h 1582447"/>
              <a:gd name="connsiteX15" fmla="*/ 215961 w 1625543"/>
              <a:gd name="connsiteY15" fmla="*/ 184653 h 1582447"/>
              <a:gd name="connsiteX16" fmla="*/ 223105 w 1625543"/>
              <a:gd name="connsiteY16" fmla="*/ 182272 h 1582447"/>
              <a:gd name="connsiteX17" fmla="*/ 244536 w 1625543"/>
              <a:gd name="connsiteY17" fmla="*/ 167984 h 1582447"/>
              <a:gd name="connsiteX18" fmla="*/ 251680 w 1625543"/>
              <a:gd name="connsiteY18" fmla="*/ 163222 h 1582447"/>
              <a:gd name="connsiteX19" fmla="*/ 258824 w 1625543"/>
              <a:gd name="connsiteY19" fmla="*/ 160841 h 1582447"/>
              <a:gd name="connsiteX20" fmla="*/ 265968 w 1625543"/>
              <a:gd name="connsiteY20" fmla="*/ 153697 h 1582447"/>
              <a:gd name="connsiteX21" fmla="*/ 292161 w 1625543"/>
              <a:gd name="connsiteY21" fmla="*/ 146553 h 1582447"/>
              <a:gd name="connsiteX22" fmla="*/ 318355 w 1625543"/>
              <a:gd name="connsiteY22" fmla="*/ 141791 h 1582447"/>
              <a:gd name="connsiteX23" fmla="*/ 339786 w 1625543"/>
              <a:gd name="connsiteY23" fmla="*/ 134647 h 1582447"/>
              <a:gd name="connsiteX24" fmla="*/ 346930 w 1625543"/>
              <a:gd name="connsiteY24" fmla="*/ 132266 h 1582447"/>
              <a:gd name="connsiteX25" fmla="*/ 361218 w 1625543"/>
              <a:gd name="connsiteY25" fmla="*/ 125122 h 1582447"/>
              <a:gd name="connsiteX26" fmla="*/ 368361 w 1625543"/>
              <a:gd name="connsiteY26" fmla="*/ 120359 h 1582447"/>
              <a:gd name="connsiteX27" fmla="*/ 382649 w 1625543"/>
              <a:gd name="connsiteY27" fmla="*/ 115597 h 1582447"/>
              <a:gd name="connsiteX28" fmla="*/ 389793 w 1625543"/>
              <a:gd name="connsiteY28" fmla="*/ 113216 h 1582447"/>
              <a:gd name="connsiteX29" fmla="*/ 411224 w 1625543"/>
              <a:gd name="connsiteY29" fmla="*/ 106072 h 1582447"/>
              <a:gd name="connsiteX30" fmla="*/ 425511 w 1625543"/>
              <a:gd name="connsiteY30" fmla="*/ 101309 h 1582447"/>
              <a:gd name="connsiteX31" fmla="*/ 437418 w 1625543"/>
              <a:gd name="connsiteY31" fmla="*/ 98928 h 1582447"/>
              <a:gd name="connsiteX32" fmla="*/ 451705 w 1625543"/>
              <a:gd name="connsiteY32" fmla="*/ 94166 h 1582447"/>
              <a:gd name="connsiteX33" fmla="*/ 458849 w 1625543"/>
              <a:gd name="connsiteY33" fmla="*/ 91784 h 1582447"/>
              <a:gd name="connsiteX34" fmla="*/ 465993 w 1625543"/>
              <a:gd name="connsiteY34" fmla="*/ 87022 h 1582447"/>
              <a:gd name="connsiteX35" fmla="*/ 487424 w 1625543"/>
              <a:gd name="connsiteY35" fmla="*/ 79878 h 1582447"/>
              <a:gd name="connsiteX36" fmla="*/ 494568 w 1625543"/>
              <a:gd name="connsiteY36" fmla="*/ 77497 h 1582447"/>
              <a:gd name="connsiteX37" fmla="*/ 501711 w 1625543"/>
              <a:gd name="connsiteY37" fmla="*/ 75116 h 1582447"/>
              <a:gd name="connsiteX38" fmla="*/ 508855 w 1625543"/>
              <a:gd name="connsiteY38" fmla="*/ 70353 h 1582447"/>
              <a:gd name="connsiteX39" fmla="*/ 525524 w 1625543"/>
              <a:gd name="connsiteY39" fmla="*/ 65591 h 1582447"/>
              <a:gd name="connsiteX40" fmla="*/ 539811 w 1625543"/>
              <a:gd name="connsiteY40" fmla="*/ 60828 h 1582447"/>
              <a:gd name="connsiteX41" fmla="*/ 546955 w 1625543"/>
              <a:gd name="connsiteY41" fmla="*/ 58447 h 1582447"/>
              <a:gd name="connsiteX42" fmla="*/ 561243 w 1625543"/>
              <a:gd name="connsiteY42" fmla="*/ 56066 h 1582447"/>
              <a:gd name="connsiteX43" fmla="*/ 585055 w 1625543"/>
              <a:gd name="connsiteY43" fmla="*/ 48922 h 1582447"/>
              <a:gd name="connsiteX44" fmla="*/ 613630 w 1625543"/>
              <a:gd name="connsiteY44" fmla="*/ 44159 h 1582447"/>
              <a:gd name="connsiteX45" fmla="*/ 630299 w 1625543"/>
              <a:gd name="connsiteY45" fmla="*/ 39397 h 1582447"/>
              <a:gd name="connsiteX46" fmla="*/ 642205 w 1625543"/>
              <a:gd name="connsiteY46" fmla="*/ 37016 h 1582447"/>
              <a:gd name="connsiteX47" fmla="*/ 663636 w 1625543"/>
              <a:gd name="connsiteY47" fmla="*/ 34634 h 1582447"/>
              <a:gd name="connsiteX48" fmla="*/ 699355 w 1625543"/>
              <a:gd name="connsiteY48" fmla="*/ 29872 h 1582447"/>
              <a:gd name="connsiteX49" fmla="*/ 711261 w 1625543"/>
              <a:gd name="connsiteY49" fmla="*/ 27491 h 1582447"/>
              <a:gd name="connsiteX50" fmla="*/ 725549 w 1625543"/>
              <a:gd name="connsiteY50" fmla="*/ 22728 h 1582447"/>
              <a:gd name="connsiteX51" fmla="*/ 732693 w 1625543"/>
              <a:gd name="connsiteY51" fmla="*/ 20347 h 1582447"/>
              <a:gd name="connsiteX52" fmla="*/ 751743 w 1625543"/>
              <a:gd name="connsiteY52" fmla="*/ 15584 h 1582447"/>
              <a:gd name="connsiteX53" fmla="*/ 820799 w 1625543"/>
              <a:gd name="connsiteY53" fmla="*/ 13203 h 1582447"/>
              <a:gd name="connsiteX54" fmla="*/ 835086 w 1625543"/>
              <a:gd name="connsiteY54" fmla="*/ 10822 h 1582447"/>
              <a:gd name="connsiteX55" fmla="*/ 842230 w 1625543"/>
              <a:gd name="connsiteY55" fmla="*/ 8441 h 1582447"/>
              <a:gd name="connsiteX56" fmla="*/ 863661 w 1625543"/>
              <a:gd name="connsiteY56" fmla="*/ 6059 h 1582447"/>
              <a:gd name="connsiteX57" fmla="*/ 963674 w 1625543"/>
              <a:gd name="connsiteY57" fmla="*/ 3678 h 1582447"/>
              <a:gd name="connsiteX58" fmla="*/ 1082736 w 1625543"/>
              <a:gd name="connsiteY58" fmla="*/ 3678 h 1582447"/>
              <a:gd name="connsiteX59" fmla="*/ 1089880 w 1625543"/>
              <a:gd name="connsiteY59" fmla="*/ 6059 h 1582447"/>
              <a:gd name="connsiteX60" fmla="*/ 1111311 w 1625543"/>
              <a:gd name="connsiteY60" fmla="*/ 10822 h 1582447"/>
              <a:gd name="connsiteX61" fmla="*/ 1118455 w 1625543"/>
              <a:gd name="connsiteY61" fmla="*/ 13203 h 1582447"/>
              <a:gd name="connsiteX62" fmla="*/ 1185130 w 1625543"/>
              <a:gd name="connsiteY62" fmla="*/ 17966 h 1582447"/>
              <a:gd name="connsiteX63" fmla="*/ 1206561 w 1625543"/>
              <a:gd name="connsiteY63" fmla="*/ 25109 h 1582447"/>
              <a:gd name="connsiteX64" fmla="*/ 1213705 w 1625543"/>
              <a:gd name="connsiteY64" fmla="*/ 27491 h 1582447"/>
              <a:gd name="connsiteX65" fmla="*/ 1230374 w 1625543"/>
              <a:gd name="connsiteY65" fmla="*/ 29872 h 1582447"/>
              <a:gd name="connsiteX66" fmla="*/ 1254186 w 1625543"/>
              <a:gd name="connsiteY66" fmla="*/ 32253 h 1582447"/>
              <a:gd name="connsiteX67" fmla="*/ 1287524 w 1625543"/>
              <a:gd name="connsiteY67" fmla="*/ 37016 h 1582447"/>
              <a:gd name="connsiteX68" fmla="*/ 1297049 w 1625543"/>
              <a:gd name="connsiteY68" fmla="*/ 39397 h 1582447"/>
              <a:gd name="connsiteX69" fmla="*/ 1308955 w 1625543"/>
              <a:gd name="connsiteY69" fmla="*/ 41778 h 1582447"/>
              <a:gd name="connsiteX70" fmla="*/ 1323243 w 1625543"/>
              <a:gd name="connsiteY70" fmla="*/ 46541 h 1582447"/>
              <a:gd name="connsiteX71" fmla="*/ 1337530 w 1625543"/>
              <a:gd name="connsiteY71" fmla="*/ 51303 h 1582447"/>
              <a:gd name="connsiteX72" fmla="*/ 1344674 w 1625543"/>
              <a:gd name="connsiteY72" fmla="*/ 53684 h 1582447"/>
              <a:gd name="connsiteX73" fmla="*/ 1373249 w 1625543"/>
              <a:gd name="connsiteY73" fmla="*/ 58447 h 1582447"/>
              <a:gd name="connsiteX74" fmla="*/ 1387536 w 1625543"/>
              <a:gd name="connsiteY74" fmla="*/ 60828 h 1582447"/>
              <a:gd name="connsiteX75" fmla="*/ 1394680 w 1625543"/>
              <a:gd name="connsiteY75" fmla="*/ 63209 h 1582447"/>
              <a:gd name="connsiteX76" fmla="*/ 1404205 w 1625543"/>
              <a:gd name="connsiteY76" fmla="*/ 65591 h 1582447"/>
              <a:gd name="connsiteX77" fmla="*/ 1411349 w 1625543"/>
              <a:gd name="connsiteY77" fmla="*/ 67972 h 1582447"/>
              <a:gd name="connsiteX78" fmla="*/ 1430399 w 1625543"/>
              <a:gd name="connsiteY78" fmla="*/ 70353 h 1582447"/>
              <a:gd name="connsiteX79" fmla="*/ 1463736 w 1625543"/>
              <a:gd name="connsiteY79" fmla="*/ 77497 h 1582447"/>
              <a:gd name="connsiteX80" fmla="*/ 1470880 w 1625543"/>
              <a:gd name="connsiteY80" fmla="*/ 82259 h 1582447"/>
              <a:gd name="connsiteX81" fmla="*/ 1485168 w 1625543"/>
              <a:gd name="connsiteY81" fmla="*/ 87022 h 1582447"/>
              <a:gd name="connsiteX82" fmla="*/ 1506599 w 1625543"/>
              <a:gd name="connsiteY82" fmla="*/ 96547 h 1582447"/>
              <a:gd name="connsiteX83" fmla="*/ 1513743 w 1625543"/>
              <a:gd name="connsiteY83" fmla="*/ 98928 h 1582447"/>
              <a:gd name="connsiteX84" fmla="*/ 1520886 w 1625543"/>
              <a:gd name="connsiteY84" fmla="*/ 103691 h 1582447"/>
              <a:gd name="connsiteX85" fmla="*/ 1535174 w 1625543"/>
              <a:gd name="connsiteY85" fmla="*/ 108453 h 1582447"/>
              <a:gd name="connsiteX86" fmla="*/ 1549461 w 1625543"/>
              <a:gd name="connsiteY86" fmla="*/ 117978 h 1582447"/>
              <a:gd name="connsiteX87" fmla="*/ 1556605 w 1625543"/>
              <a:gd name="connsiteY87" fmla="*/ 122741 h 1582447"/>
              <a:gd name="connsiteX88" fmla="*/ 1578036 w 1625543"/>
              <a:gd name="connsiteY88" fmla="*/ 129884 h 1582447"/>
              <a:gd name="connsiteX89" fmla="*/ 1585180 w 1625543"/>
              <a:gd name="connsiteY89" fmla="*/ 132266 h 1582447"/>
              <a:gd name="connsiteX90" fmla="*/ 1594705 w 1625543"/>
              <a:gd name="connsiteY90" fmla="*/ 134647 h 1582447"/>
              <a:gd name="connsiteX91" fmla="*/ 1601849 w 1625543"/>
              <a:gd name="connsiteY91" fmla="*/ 137028 h 1582447"/>
              <a:gd name="connsiteX92" fmla="*/ 1620899 w 1625543"/>
              <a:gd name="connsiteY92" fmla="*/ 139409 h 1582447"/>
              <a:gd name="connsiteX93" fmla="*/ 1620899 w 1625543"/>
              <a:gd name="connsiteY93" fmla="*/ 196559 h 1582447"/>
              <a:gd name="connsiteX94" fmla="*/ 1616136 w 1625543"/>
              <a:gd name="connsiteY94" fmla="*/ 210847 h 1582447"/>
              <a:gd name="connsiteX95" fmla="*/ 1613755 w 1625543"/>
              <a:gd name="connsiteY95" fmla="*/ 237041 h 1582447"/>
              <a:gd name="connsiteX96" fmla="*/ 1611374 w 1625543"/>
              <a:gd name="connsiteY96" fmla="*/ 251328 h 1582447"/>
              <a:gd name="connsiteX97" fmla="*/ 1608993 w 1625543"/>
              <a:gd name="connsiteY97" fmla="*/ 284666 h 1582447"/>
              <a:gd name="connsiteX98" fmla="*/ 1599468 w 1625543"/>
              <a:gd name="connsiteY98" fmla="*/ 308478 h 1582447"/>
              <a:gd name="connsiteX99" fmla="*/ 1594705 w 1625543"/>
              <a:gd name="connsiteY99" fmla="*/ 382297 h 1582447"/>
              <a:gd name="connsiteX100" fmla="*/ 1592324 w 1625543"/>
              <a:gd name="connsiteY100" fmla="*/ 394203 h 1582447"/>
              <a:gd name="connsiteX101" fmla="*/ 1589943 w 1625543"/>
              <a:gd name="connsiteY101" fmla="*/ 410872 h 1582447"/>
              <a:gd name="connsiteX102" fmla="*/ 1587561 w 1625543"/>
              <a:gd name="connsiteY102" fmla="*/ 425159 h 1582447"/>
              <a:gd name="connsiteX103" fmla="*/ 1585180 w 1625543"/>
              <a:gd name="connsiteY103" fmla="*/ 448972 h 1582447"/>
              <a:gd name="connsiteX104" fmla="*/ 1580418 w 1625543"/>
              <a:gd name="connsiteY104" fmla="*/ 470403 h 1582447"/>
              <a:gd name="connsiteX105" fmla="*/ 1575655 w 1625543"/>
              <a:gd name="connsiteY105" fmla="*/ 484691 h 1582447"/>
              <a:gd name="connsiteX106" fmla="*/ 1570893 w 1625543"/>
              <a:gd name="connsiteY106" fmla="*/ 498978 h 1582447"/>
              <a:gd name="connsiteX107" fmla="*/ 1566130 w 1625543"/>
              <a:gd name="connsiteY107" fmla="*/ 522791 h 1582447"/>
              <a:gd name="connsiteX108" fmla="*/ 1563749 w 1625543"/>
              <a:gd name="connsiteY108" fmla="*/ 534697 h 1582447"/>
              <a:gd name="connsiteX109" fmla="*/ 1556605 w 1625543"/>
              <a:gd name="connsiteY109" fmla="*/ 556128 h 1582447"/>
              <a:gd name="connsiteX110" fmla="*/ 1551843 w 1625543"/>
              <a:gd name="connsiteY110" fmla="*/ 570416 h 1582447"/>
              <a:gd name="connsiteX111" fmla="*/ 1549461 w 1625543"/>
              <a:gd name="connsiteY111" fmla="*/ 579941 h 1582447"/>
              <a:gd name="connsiteX112" fmla="*/ 1544699 w 1625543"/>
              <a:gd name="connsiteY112" fmla="*/ 594228 h 1582447"/>
              <a:gd name="connsiteX113" fmla="*/ 1537555 w 1625543"/>
              <a:gd name="connsiteY113" fmla="*/ 622803 h 1582447"/>
              <a:gd name="connsiteX114" fmla="*/ 1535174 w 1625543"/>
              <a:gd name="connsiteY114" fmla="*/ 629947 h 1582447"/>
              <a:gd name="connsiteX115" fmla="*/ 1532793 w 1625543"/>
              <a:gd name="connsiteY115" fmla="*/ 637091 h 1582447"/>
              <a:gd name="connsiteX116" fmla="*/ 1528030 w 1625543"/>
              <a:gd name="connsiteY116" fmla="*/ 644234 h 1582447"/>
              <a:gd name="connsiteX117" fmla="*/ 1523268 w 1625543"/>
              <a:gd name="connsiteY117" fmla="*/ 658522 h 1582447"/>
              <a:gd name="connsiteX118" fmla="*/ 1520886 w 1625543"/>
              <a:gd name="connsiteY118" fmla="*/ 665666 h 1582447"/>
              <a:gd name="connsiteX119" fmla="*/ 1511361 w 1625543"/>
              <a:gd name="connsiteY119" fmla="*/ 679953 h 1582447"/>
              <a:gd name="connsiteX120" fmla="*/ 1506599 w 1625543"/>
              <a:gd name="connsiteY120" fmla="*/ 687097 h 1582447"/>
              <a:gd name="connsiteX121" fmla="*/ 1501836 w 1625543"/>
              <a:gd name="connsiteY121" fmla="*/ 701384 h 1582447"/>
              <a:gd name="connsiteX122" fmla="*/ 1499455 w 1625543"/>
              <a:gd name="connsiteY122" fmla="*/ 708528 h 1582447"/>
              <a:gd name="connsiteX123" fmla="*/ 1494693 w 1625543"/>
              <a:gd name="connsiteY123" fmla="*/ 715672 h 1582447"/>
              <a:gd name="connsiteX124" fmla="*/ 1489930 w 1625543"/>
              <a:gd name="connsiteY124" fmla="*/ 729959 h 1582447"/>
              <a:gd name="connsiteX125" fmla="*/ 1487549 w 1625543"/>
              <a:gd name="connsiteY125" fmla="*/ 737103 h 1582447"/>
              <a:gd name="connsiteX126" fmla="*/ 1482786 w 1625543"/>
              <a:gd name="connsiteY126" fmla="*/ 744247 h 1582447"/>
              <a:gd name="connsiteX127" fmla="*/ 1475643 w 1625543"/>
              <a:gd name="connsiteY127" fmla="*/ 765678 h 1582447"/>
              <a:gd name="connsiteX128" fmla="*/ 1473261 w 1625543"/>
              <a:gd name="connsiteY128" fmla="*/ 772822 h 1582447"/>
              <a:gd name="connsiteX129" fmla="*/ 1468499 w 1625543"/>
              <a:gd name="connsiteY129" fmla="*/ 779966 h 1582447"/>
              <a:gd name="connsiteX130" fmla="*/ 1461355 w 1625543"/>
              <a:gd name="connsiteY130" fmla="*/ 794253 h 1582447"/>
              <a:gd name="connsiteX131" fmla="*/ 1454211 w 1625543"/>
              <a:gd name="connsiteY131" fmla="*/ 808541 h 1582447"/>
              <a:gd name="connsiteX132" fmla="*/ 1442305 w 1625543"/>
              <a:gd name="connsiteY132" fmla="*/ 829972 h 1582447"/>
              <a:gd name="connsiteX133" fmla="*/ 1435161 w 1625543"/>
              <a:gd name="connsiteY133" fmla="*/ 853784 h 1582447"/>
              <a:gd name="connsiteX134" fmla="*/ 1432780 w 1625543"/>
              <a:gd name="connsiteY134" fmla="*/ 860928 h 1582447"/>
              <a:gd name="connsiteX135" fmla="*/ 1428018 w 1625543"/>
              <a:gd name="connsiteY135" fmla="*/ 868072 h 1582447"/>
              <a:gd name="connsiteX136" fmla="*/ 1416111 w 1625543"/>
              <a:gd name="connsiteY136" fmla="*/ 889503 h 1582447"/>
              <a:gd name="connsiteX137" fmla="*/ 1411349 w 1625543"/>
              <a:gd name="connsiteY137" fmla="*/ 903791 h 1582447"/>
              <a:gd name="connsiteX138" fmla="*/ 1401824 w 1625543"/>
              <a:gd name="connsiteY138" fmla="*/ 918078 h 1582447"/>
              <a:gd name="connsiteX139" fmla="*/ 1394680 w 1625543"/>
              <a:gd name="connsiteY139" fmla="*/ 932366 h 1582447"/>
              <a:gd name="connsiteX140" fmla="*/ 1385155 w 1625543"/>
              <a:gd name="connsiteY140" fmla="*/ 946653 h 1582447"/>
              <a:gd name="connsiteX141" fmla="*/ 1375630 w 1625543"/>
              <a:gd name="connsiteY141" fmla="*/ 960941 h 1582447"/>
              <a:gd name="connsiteX142" fmla="*/ 1356580 w 1625543"/>
              <a:gd name="connsiteY142" fmla="*/ 989516 h 1582447"/>
              <a:gd name="connsiteX143" fmla="*/ 1349436 w 1625543"/>
              <a:gd name="connsiteY143" fmla="*/ 1003803 h 1582447"/>
              <a:gd name="connsiteX144" fmla="*/ 1339911 w 1625543"/>
              <a:gd name="connsiteY144" fmla="*/ 1018091 h 1582447"/>
              <a:gd name="connsiteX145" fmla="*/ 1325624 w 1625543"/>
              <a:gd name="connsiteY145" fmla="*/ 1046666 h 1582447"/>
              <a:gd name="connsiteX146" fmla="*/ 1320861 w 1625543"/>
              <a:gd name="connsiteY146" fmla="*/ 1056191 h 1582447"/>
              <a:gd name="connsiteX147" fmla="*/ 1318480 w 1625543"/>
              <a:gd name="connsiteY147" fmla="*/ 1063334 h 1582447"/>
              <a:gd name="connsiteX148" fmla="*/ 1311336 w 1625543"/>
              <a:gd name="connsiteY148" fmla="*/ 1070478 h 1582447"/>
              <a:gd name="connsiteX149" fmla="*/ 1306574 w 1625543"/>
              <a:gd name="connsiteY149" fmla="*/ 1077622 h 1582447"/>
              <a:gd name="connsiteX150" fmla="*/ 1304193 w 1625543"/>
              <a:gd name="connsiteY150" fmla="*/ 1084766 h 1582447"/>
              <a:gd name="connsiteX151" fmla="*/ 1297049 w 1625543"/>
              <a:gd name="connsiteY151" fmla="*/ 1089528 h 1582447"/>
              <a:gd name="connsiteX152" fmla="*/ 1282761 w 1625543"/>
              <a:gd name="connsiteY152" fmla="*/ 1103816 h 1582447"/>
              <a:gd name="connsiteX153" fmla="*/ 1277999 w 1625543"/>
              <a:gd name="connsiteY153" fmla="*/ 1110959 h 1582447"/>
              <a:gd name="connsiteX154" fmla="*/ 1270855 w 1625543"/>
              <a:gd name="connsiteY154" fmla="*/ 1115722 h 1582447"/>
              <a:gd name="connsiteX155" fmla="*/ 1266093 w 1625543"/>
              <a:gd name="connsiteY155" fmla="*/ 1122866 h 1582447"/>
              <a:gd name="connsiteX156" fmla="*/ 1258949 w 1625543"/>
              <a:gd name="connsiteY156" fmla="*/ 1127628 h 1582447"/>
              <a:gd name="connsiteX157" fmla="*/ 1242280 w 1625543"/>
              <a:gd name="connsiteY157" fmla="*/ 1146678 h 1582447"/>
              <a:gd name="connsiteX158" fmla="*/ 1225611 w 1625543"/>
              <a:gd name="connsiteY158" fmla="*/ 1165728 h 1582447"/>
              <a:gd name="connsiteX159" fmla="*/ 1220849 w 1625543"/>
              <a:gd name="connsiteY159" fmla="*/ 1172872 h 1582447"/>
              <a:gd name="connsiteX160" fmla="*/ 1218468 w 1625543"/>
              <a:gd name="connsiteY160" fmla="*/ 1180016 h 1582447"/>
              <a:gd name="connsiteX161" fmla="*/ 1211324 w 1625543"/>
              <a:gd name="connsiteY161" fmla="*/ 1187159 h 1582447"/>
              <a:gd name="connsiteX162" fmla="*/ 1206561 w 1625543"/>
              <a:gd name="connsiteY162" fmla="*/ 1194303 h 1582447"/>
              <a:gd name="connsiteX163" fmla="*/ 1192274 w 1625543"/>
              <a:gd name="connsiteY163" fmla="*/ 1208591 h 1582447"/>
              <a:gd name="connsiteX164" fmla="*/ 1185130 w 1625543"/>
              <a:gd name="connsiteY164" fmla="*/ 1215734 h 1582447"/>
              <a:gd name="connsiteX165" fmla="*/ 1177986 w 1625543"/>
              <a:gd name="connsiteY165" fmla="*/ 1222878 h 1582447"/>
              <a:gd name="connsiteX166" fmla="*/ 1170843 w 1625543"/>
              <a:gd name="connsiteY166" fmla="*/ 1227641 h 1582447"/>
              <a:gd name="connsiteX167" fmla="*/ 1166080 w 1625543"/>
              <a:gd name="connsiteY167" fmla="*/ 1234784 h 1582447"/>
              <a:gd name="connsiteX168" fmla="*/ 1158936 w 1625543"/>
              <a:gd name="connsiteY168" fmla="*/ 1239547 h 1582447"/>
              <a:gd name="connsiteX169" fmla="*/ 1142268 w 1625543"/>
              <a:gd name="connsiteY169" fmla="*/ 1258597 h 1582447"/>
              <a:gd name="connsiteX170" fmla="*/ 1130361 w 1625543"/>
              <a:gd name="connsiteY170" fmla="*/ 1270503 h 1582447"/>
              <a:gd name="connsiteX171" fmla="*/ 1125599 w 1625543"/>
              <a:gd name="connsiteY171" fmla="*/ 1277647 h 1582447"/>
              <a:gd name="connsiteX172" fmla="*/ 1111311 w 1625543"/>
              <a:gd name="connsiteY172" fmla="*/ 1289553 h 1582447"/>
              <a:gd name="connsiteX173" fmla="*/ 1104168 w 1625543"/>
              <a:gd name="connsiteY173" fmla="*/ 1299078 h 1582447"/>
              <a:gd name="connsiteX174" fmla="*/ 1089880 w 1625543"/>
              <a:gd name="connsiteY174" fmla="*/ 1308603 h 1582447"/>
              <a:gd name="connsiteX175" fmla="*/ 1070830 w 1625543"/>
              <a:gd name="connsiteY175" fmla="*/ 1325272 h 1582447"/>
              <a:gd name="connsiteX176" fmla="*/ 1056543 w 1625543"/>
              <a:gd name="connsiteY176" fmla="*/ 1337178 h 1582447"/>
              <a:gd name="connsiteX177" fmla="*/ 1044636 w 1625543"/>
              <a:gd name="connsiteY177" fmla="*/ 1346703 h 1582447"/>
              <a:gd name="connsiteX178" fmla="*/ 1039874 w 1625543"/>
              <a:gd name="connsiteY178" fmla="*/ 1353847 h 1582447"/>
              <a:gd name="connsiteX179" fmla="*/ 1025586 w 1625543"/>
              <a:gd name="connsiteY179" fmla="*/ 1363372 h 1582447"/>
              <a:gd name="connsiteX180" fmla="*/ 1020824 w 1625543"/>
              <a:gd name="connsiteY180" fmla="*/ 1370516 h 1582447"/>
              <a:gd name="connsiteX181" fmla="*/ 1013680 w 1625543"/>
              <a:gd name="connsiteY181" fmla="*/ 1372897 h 1582447"/>
              <a:gd name="connsiteX182" fmla="*/ 999393 w 1625543"/>
              <a:gd name="connsiteY182" fmla="*/ 1382422 h 1582447"/>
              <a:gd name="connsiteX183" fmla="*/ 992249 w 1625543"/>
              <a:gd name="connsiteY183" fmla="*/ 1389566 h 1582447"/>
              <a:gd name="connsiteX184" fmla="*/ 977961 w 1625543"/>
              <a:gd name="connsiteY184" fmla="*/ 1399091 h 1582447"/>
              <a:gd name="connsiteX185" fmla="*/ 963674 w 1625543"/>
              <a:gd name="connsiteY185" fmla="*/ 1410997 h 1582447"/>
              <a:gd name="connsiteX186" fmla="*/ 944624 w 1625543"/>
              <a:gd name="connsiteY186" fmla="*/ 1427666 h 1582447"/>
              <a:gd name="connsiteX187" fmla="*/ 930336 w 1625543"/>
              <a:gd name="connsiteY187" fmla="*/ 1437191 h 1582447"/>
              <a:gd name="connsiteX188" fmla="*/ 916049 w 1625543"/>
              <a:gd name="connsiteY188" fmla="*/ 1444334 h 1582447"/>
              <a:gd name="connsiteX189" fmla="*/ 901761 w 1625543"/>
              <a:gd name="connsiteY189" fmla="*/ 1451478 h 1582447"/>
              <a:gd name="connsiteX190" fmla="*/ 894618 w 1625543"/>
              <a:gd name="connsiteY190" fmla="*/ 1456241 h 1582447"/>
              <a:gd name="connsiteX191" fmla="*/ 880330 w 1625543"/>
              <a:gd name="connsiteY191" fmla="*/ 1461003 h 1582447"/>
              <a:gd name="connsiteX192" fmla="*/ 858899 w 1625543"/>
              <a:gd name="connsiteY192" fmla="*/ 1472909 h 1582447"/>
              <a:gd name="connsiteX193" fmla="*/ 837468 w 1625543"/>
              <a:gd name="connsiteY193" fmla="*/ 1487197 h 1582447"/>
              <a:gd name="connsiteX194" fmla="*/ 830324 w 1625543"/>
              <a:gd name="connsiteY194" fmla="*/ 1491959 h 1582447"/>
              <a:gd name="connsiteX195" fmla="*/ 816036 w 1625543"/>
              <a:gd name="connsiteY195" fmla="*/ 1503866 h 1582447"/>
              <a:gd name="connsiteX196" fmla="*/ 801749 w 1625543"/>
              <a:gd name="connsiteY196" fmla="*/ 1515772 h 1582447"/>
              <a:gd name="connsiteX197" fmla="*/ 782699 w 1625543"/>
              <a:gd name="connsiteY197" fmla="*/ 1532441 h 1582447"/>
              <a:gd name="connsiteX198" fmla="*/ 775555 w 1625543"/>
              <a:gd name="connsiteY198" fmla="*/ 1537203 h 1582447"/>
              <a:gd name="connsiteX199" fmla="*/ 770793 w 1625543"/>
              <a:gd name="connsiteY199" fmla="*/ 1544347 h 1582447"/>
              <a:gd name="connsiteX200" fmla="*/ 756505 w 1625543"/>
              <a:gd name="connsiteY200" fmla="*/ 1549109 h 1582447"/>
              <a:gd name="connsiteX201" fmla="*/ 749361 w 1625543"/>
              <a:gd name="connsiteY201" fmla="*/ 1553872 h 1582447"/>
              <a:gd name="connsiteX202" fmla="*/ 732693 w 1625543"/>
              <a:gd name="connsiteY202" fmla="*/ 1558634 h 1582447"/>
              <a:gd name="connsiteX203" fmla="*/ 718405 w 1625543"/>
              <a:gd name="connsiteY203" fmla="*/ 1563397 h 1582447"/>
              <a:gd name="connsiteX204" fmla="*/ 704118 w 1625543"/>
              <a:gd name="connsiteY204" fmla="*/ 1568159 h 1582447"/>
              <a:gd name="connsiteX205" fmla="*/ 689830 w 1625543"/>
              <a:gd name="connsiteY205" fmla="*/ 1572922 h 1582447"/>
              <a:gd name="connsiteX206" fmla="*/ 670780 w 1625543"/>
              <a:gd name="connsiteY206" fmla="*/ 1577684 h 1582447"/>
              <a:gd name="connsiteX207" fmla="*/ 656493 w 1625543"/>
              <a:gd name="connsiteY207" fmla="*/ 1582447 h 1582447"/>
              <a:gd name="connsiteX208" fmla="*/ 651730 w 1625543"/>
              <a:gd name="connsiteY208" fmla="*/ 1434809 h 1582447"/>
              <a:gd name="connsiteX209" fmla="*/ 649349 w 1625543"/>
              <a:gd name="connsiteY209" fmla="*/ 1408616 h 1582447"/>
              <a:gd name="connsiteX210" fmla="*/ 644586 w 1625543"/>
              <a:gd name="connsiteY210" fmla="*/ 1384803 h 1582447"/>
              <a:gd name="connsiteX211" fmla="*/ 642205 w 1625543"/>
              <a:gd name="connsiteY211" fmla="*/ 1360991 h 1582447"/>
              <a:gd name="connsiteX212" fmla="*/ 637443 w 1625543"/>
              <a:gd name="connsiteY212" fmla="*/ 1322891 h 1582447"/>
              <a:gd name="connsiteX213" fmla="*/ 632680 w 1625543"/>
              <a:gd name="connsiteY213" fmla="*/ 1277647 h 1582447"/>
              <a:gd name="connsiteX214" fmla="*/ 630299 w 1625543"/>
              <a:gd name="connsiteY214" fmla="*/ 1263359 h 1582447"/>
              <a:gd name="connsiteX215" fmla="*/ 625536 w 1625543"/>
              <a:gd name="connsiteY215" fmla="*/ 1232403 h 1582447"/>
              <a:gd name="connsiteX216" fmla="*/ 623155 w 1625543"/>
              <a:gd name="connsiteY216" fmla="*/ 1225259 h 1582447"/>
              <a:gd name="connsiteX217" fmla="*/ 613630 w 1625543"/>
              <a:gd name="connsiteY217" fmla="*/ 1191922 h 1582447"/>
              <a:gd name="connsiteX218" fmla="*/ 611249 w 1625543"/>
              <a:gd name="connsiteY218" fmla="*/ 1184778 h 1582447"/>
              <a:gd name="connsiteX219" fmla="*/ 606486 w 1625543"/>
              <a:gd name="connsiteY219" fmla="*/ 1177634 h 1582447"/>
              <a:gd name="connsiteX220" fmla="*/ 601724 w 1625543"/>
              <a:gd name="connsiteY220" fmla="*/ 1163347 h 1582447"/>
              <a:gd name="connsiteX221" fmla="*/ 592199 w 1625543"/>
              <a:gd name="connsiteY221" fmla="*/ 1146678 h 1582447"/>
              <a:gd name="connsiteX222" fmla="*/ 589818 w 1625543"/>
              <a:gd name="connsiteY222" fmla="*/ 1137153 h 1582447"/>
              <a:gd name="connsiteX223" fmla="*/ 585055 w 1625543"/>
              <a:gd name="connsiteY223" fmla="*/ 1122866 h 1582447"/>
              <a:gd name="connsiteX224" fmla="*/ 582674 w 1625543"/>
              <a:gd name="connsiteY224" fmla="*/ 1115722 h 1582447"/>
              <a:gd name="connsiteX225" fmla="*/ 580293 w 1625543"/>
              <a:gd name="connsiteY225" fmla="*/ 1106197 h 1582447"/>
              <a:gd name="connsiteX226" fmla="*/ 575530 w 1625543"/>
              <a:gd name="connsiteY226" fmla="*/ 1091909 h 1582447"/>
              <a:gd name="connsiteX227" fmla="*/ 570768 w 1625543"/>
              <a:gd name="connsiteY227" fmla="*/ 1077622 h 1582447"/>
              <a:gd name="connsiteX228" fmla="*/ 563624 w 1625543"/>
              <a:gd name="connsiteY228" fmla="*/ 1056191 h 1582447"/>
              <a:gd name="connsiteX229" fmla="*/ 561243 w 1625543"/>
              <a:gd name="connsiteY229" fmla="*/ 1049047 h 1582447"/>
              <a:gd name="connsiteX230" fmla="*/ 556480 w 1625543"/>
              <a:gd name="connsiteY230" fmla="*/ 1041903 h 1582447"/>
              <a:gd name="connsiteX231" fmla="*/ 549336 w 1625543"/>
              <a:gd name="connsiteY231" fmla="*/ 1027616 h 1582447"/>
              <a:gd name="connsiteX232" fmla="*/ 542193 w 1625543"/>
              <a:gd name="connsiteY232" fmla="*/ 1006184 h 1582447"/>
              <a:gd name="connsiteX233" fmla="*/ 539811 w 1625543"/>
              <a:gd name="connsiteY233" fmla="*/ 999041 h 1582447"/>
              <a:gd name="connsiteX234" fmla="*/ 535049 w 1625543"/>
              <a:gd name="connsiteY234" fmla="*/ 991897 h 1582447"/>
              <a:gd name="connsiteX235" fmla="*/ 530286 w 1625543"/>
              <a:gd name="connsiteY235" fmla="*/ 975228 h 1582447"/>
              <a:gd name="connsiteX236" fmla="*/ 520761 w 1625543"/>
              <a:gd name="connsiteY236" fmla="*/ 956178 h 1582447"/>
              <a:gd name="connsiteX237" fmla="*/ 511236 w 1625543"/>
              <a:gd name="connsiteY237" fmla="*/ 934747 h 1582447"/>
              <a:gd name="connsiteX238" fmla="*/ 508855 w 1625543"/>
              <a:gd name="connsiteY238" fmla="*/ 927603 h 1582447"/>
              <a:gd name="connsiteX239" fmla="*/ 499330 w 1625543"/>
              <a:gd name="connsiteY239" fmla="*/ 908553 h 1582447"/>
              <a:gd name="connsiteX240" fmla="*/ 492186 w 1625543"/>
              <a:gd name="connsiteY240" fmla="*/ 894266 h 1582447"/>
              <a:gd name="connsiteX241" fmla="*/ 482661 w 1625543"/>
              <a:gd name="connsiteY241" fmla="*/ 872834 h 1582447"/>
              <a:gd name="connsiteX242" fmla="*/ 475518 w 1625543"/>
              <a:gd name="connsiteY242" fmla="*/ 858547 h 1582447"/>
              <a:gd name="connsiteX243" fmla="*/ 470755 w 1625543"/>
              <a:gd name="connsiteY243" fmla="*/ 844259 h 1582447"/>
              <a:gd name="connsiteX244" fmla="*/ 461230 w 1625543"/>
              <a:gd name="connsiteY244" fmla="*/ 829972 h 1582447"/>
              <a:gd name="connsiteX245" fmla="*/ 451705 w 1625543"/>
              <a:gd name="connsiteY245" fmla="*/ 818066 h 1582447"/>
              <a:gd name="connsiteX246" fmla="*/ 449324 w 1625543"/>
              <a:gd name="connsiteY246" fmla="*/ 810922 h 1582447"/>
              <a:gd name="connsiteX247" fmla="*/ 439799 w 1625543"/>
              <a:gd name="connsiteY247" fmla="*/ 796634 h 1582447"/>
              <a:gd name="connsiteX248" fmla="*/ 430274 w 1625543"/>
              <a:gd name="connsiteY248" fmla="*/ 782347 h 1582447"/>
              <a:gd name="connsiteX249" fmla="*/ 425511 w 1625543"/>
              <a:gd name="connsiteY249" fmla="*/ 775203 h 1582447"/>
              <a:gd name="connsiteX250" fmla="*/ 415986 w 1625543"/>
              <a:gd name="connsiteY250" fmla="*/ 763297 h 1582447"/>
              <a:gd name="connsiteX251" fmla="*/ 413605 w 1625543"/>
              <a:gd name="connsiteY251" fmla="*/ 756153 h 1582447"/>
              <a:gd name="connsiteX252" fmla="*/ 396936 w 1625543"/>
              <a:gd name="connsiteY252" fmla="*/ 734722 h 1582447"/>
              <a:gd name="connsiteX253" fmla="*/ 392174 w 1625543"/>
              <a:gd name="connsiteY253" fmla="*/ 727578 h 1582447"/>
              <a:gd name="connsiteX254" fmla="*/ 389793 w 1625543"/>
              <a:gd name="connsiteY254" fmla="*/ 720434 h 1582447"/>
              <a:gd name="connsiteX255" fmla="*/ 382649 w 1625543"/>
              <a:gd name="connsiteY255" fmla="*/ 715672 h 1582447"/>
              <a:gd name="connsiteX256" fmla="*/ 373124 w 1625543"/>
              <a:gd name="connsiteY256" fmla="*/ 706147 h 1582447"/>
              <a:gd name="connsiteX257" fmla="*/ 370743 w 1625543"/>
              <a:gd name="connsiteY257" fmla="*/ 699003 h 1582447"/>
              <a:gd name="connsiteX258" fmla="*/ 363599 w 1625543"/>
              <a:gd name="connsiteY258" fmla="*/ 694241 h 1582447"/>
              <a:gd name="connsiteX259" fmla="*/ 346930 w 1625543"/>
              <a:gd name="connsiteY259" fmla="*/ 675191 h 1582447"/>
              <a:gd name="connsiteX260" fmla="*/ 342168 w 1625543"/>
              <a:gd name="connsiteY260" fmla="*/ 668047 h 1582447"/>
              <a:gd name="connsiteX261" fmla="*/ 327880 w 1625543"/>
              <a:gd name="connsiteY261" fmla="*/ 658522 h 1582447"/>
              <a:gd name="connsiteX262" fmla="*/ 323118 w 1625543"/>
              <a:gd name="connsiteY262" fmla="*/ 651378 h 1582447"/>
              <a:gd name="connsiteX263" fmla="*/ 315974 w 1625543"/>
              <a:gd name="connsiteY263" fmla="*/ 646616 h 1582447"/>
              <a:gd name="connsiteX264" fmla="*/ 304068 w 1625543"/>
              <a:gd name="connsiteY264" fmla="*/ 625184 h 1582447"/>
              <a:gd name="connsiteX265" fmla="*/ 299305 w 1625543"/>
              <a:gd name="connsiteY265" fmla="*/ 618041 h 1582447"/>
              <a:gd name="connsiteX266" fmla="*/ 292161 w 1625543"/>
              <a:gd name="connsiteY266" fmla="*/ 601372 h 1582447"/>
              <a:gd name="connsiteX267" fmla="*/ 277874 w 1625543"/>
              <a:gd name="connsiteY267" fmla="*/ 584703 h 1582447"/>
              <a:gd name="connsiteX268" fmla="*/ 268349 w 1625543"/>
              <a:gd name="connsiteY268" fmla="*/ 572797 h 1582447"/>
              <a:gd name="connsiteX269" fmla="*/ 251680 w 1625543"/>
              <a:gd name="connsiteY269" fmla="*/ 553747 h 1582447"/>
              <a:gd name="connsiteX270" fmla="*/ 244536 w 1625543"/>
              <a:gd name="connsiteY270" fmla="*/ 544222 h 1582447"/>
              <a:gd name="connsiteX271" fmla="*/ 237393 w 1625543"/>
              <a:gd name="connsiteY271" fmla="*/ 539459 h 1582447"/>
              <a:gd name="connsiteX272" fmla="*/ 225486 w 1625543"/>
              <a:gd name="connsiteY272" fmla="*/ 527553 h 1582447"/>
              <a:gd name="connsiteX273" fmla="*/ 208818 w 1625543"/>
              <a:gd name="connsiteY273" fmla="*/ 510884 h 1582447"/>
              <a:gd name="connsiteX274" fmla="*/ 199293 w 1625543"/>
              <a:gd name="connsiteY274" fmla="*/ 501359 h 1582447"/>
              <a:gd name="connsiteX275" fmla="*/ 194530 w 1625543"/>
              <a:gd name="connsiteY275" fmla="*/ 494216 h 1582447"/>
              <a:gd name="connsiteX276" fmla="*/ 187386 w 1625543"/>
              <a:gd name="connsiteY276" fmla="*/ 489453 h 1582447"/>
              <a:gd name="connsiteX277" fmla="*/ 177861 w 1625543"/>
              <a:gd name="connsiteY277" fmla="*/ 482309 h 1582447"/>
              <a:gd name="connsiteX278" fmla="*/ 173099 w 1625543"/>
              <a:gd name="connsiteY278" fmla="*/ 475166 h 1582447"/>
              <a:gd name="connsiteX279" fmla="*/ 165955 w 1625543"/>
              <a:gd name="connsiteY279" fmla="*/ 468022 h 1582447"/>
              <a:gd name="connsiteX280" fmla="*/ 151668 w 1625543"/>
              <a:gd name="connsiteY280" fmla="*/ 458497 h 1582447"/>
              <a:gd name="connsiteX281" fmla="*/ 139761 w 1625543"/>
              <a:gd name="connsiteY281" fmla="*/ 448972 h 1582447"/>
              <a:gd name="connsiteX282" fmla="*/ 127855 w 1625543"/>
              <a:gd name="connsiteY282" fmla="*/ 439447 h 1582447"/>
              <a:gd name="connsiteX283" fmla="*/ 113568 w 1625543"/>
              <a:gd name="connsiteY283" fmla="*/ 427541 h 1582447"/>
              <a:gd name="connsiteX284" fmla="*/ 106424 w 1625543"/>
              <a:gd name="connsiteY284" fmla="*/ 420397 h 1582447"/>
              <a:gd name="connsiteX285" fmla="*/ 92136 w 1625543"/>
              <a:gd name="connsiteY285" fmla="*/ 410872 h 1582447"/>
              <a:gd name="connsiteX286" fmla="*/ 73086 w 1625543"/>
              <a:gd name="connsiteY286" fmla="*/ 394203 h 1582447"/>
              <a:gd name="connsiteX287" fmla="*/ 65943 w 1625543"/>
              <a:gd name="connsiteY287" fmla="*/ 387059 h 1582447"/>
              <a:gd name="connsiteX288" fmla="*/ 51655 w 1625543"/>
              <a:gd name="connsiteY288" fmla="*/ 377534 h 1582447"/>
              <a:gd name="connsiteX289" fmla="*/ 44511 w 1625543"/>
              <a:gd name="connsiteY289" fmla="*/ 370391 h 1582447"/>
              <a:gd name="connsiteX290" fmla="*/ 30224 w 1625543"/>
              <a:gd name="connsiteY290" fmla="*/ 360866 h 1582447"/>
              <a:gd name="connsiteX291" fmla="*/ 23080 w 1625543"/>
              <a:gd name="connsiteY291" fmla="*/ 356103 h 1582447"/>
              <a:gd name="connsiteX292" fmla="*/ 18318 w 1625543"/>
              <a:gd name="connsiteY292" fmla="*/ 348959 h 1582447"/>
              <a:gd name="connsiteX293" fmla="*/ 6411 w 1625543"/>
              <a:gd name="connsiteY293" fmla="*/ 334672 h 1582447"/>
              <a:gd name="connsiteX294" fmla="*/ 1649 w 1625543"/>
              <a:gd name="connsiteY294" fmla="*/ 320384 h 1582447"/>
              <a:gd name="connsiteX295" fmla="*/ 1649 w 1625543"/>
              <a:gd name="connsiteY295" fmla="*/ 318003 h 158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</a:cxnLst>
            <a:rect l="l" t="t" r="r" b="b"/>
            <a:pathLst>
              <a:path w="1625543" h="1582447">
                <a:moveTo>
                  <a:pt x="1649" y="318003"/>
                </a:moveTo>
                <a:cubicBezTo>
                  <a:pt x="3237" y="315622"/>
                  <a:pt x="7580" y="309691"/>
                  <a:pt x="11174" y="306097"/>
                </a:cubicBezTo>
                <a:cubicBezTo>
                  <a:pt x="13198" y="304073"/>
                  <a:pt x="16294" y="303358"/>
                  <a:pt x="18318" y="301334"/>
                </a:cubicBezTo>
                <a:cubicBezTo>
                  <a:pt x="20341" y="299311"/>
                  <a:pt x="21057" y="296214"/>
                  <a:pt x="23080" y="294191"/>
                </a:cubicBezTo>
                <a:cubicBezTo>
                  <a:pt x="28742" y="288529"/>
                  <a:pt x="37435" y="287025"/>
                  <a:pt x="44511" y="284666"/>
                </a:cubicBezTo>
                <a:cubicBezTo>
                  <a:pt x="46892" y="283872"/>
                  <a:pt x="49566" y="283676"/>
                  <a:pt x="51655" y="282284"/>
                </a:cubicBezTo>
                <a:cubicBezTo>
                  <a:pt x="60888" y="276130"/>
                  <a:pt x="56084" y="278427"/>
                  <a:pt x="65943" y="275141"/>
                </a:cubicBezTo>
                <a:cubicBezTo>
                  <a:pt x="68324" y="273553"/>
                  <a:pt x="70526" y="271658"/>
                  <a:pt x="73086" y="270378"/>
                </a:cubicBezTo>
                <a:cubicBezTo>
                  <a:pt x="83831" y="265005"/>
                  <a:pt x="77131" y="271769"/>
                  <a:pt x="87374" y="263234"/>
                </a:cubicBezTo>
                <a:cubicBezTo>
                  <a:pt x="95591" y="256387"/>
                  <a:pt x="96772" y="250577"/>
                  <a:pt x="108805" y="246566"/>
                </a:cubicBezTo>
                <a:lnTo>
                  <a:pt x="123093" y="241803"/>
                </a:lnTo>
                <a:lnTo>
                  <a:pt x="173099" y="208466"/>
                </a:lnTo>
                <a:cubicBezTo>
                  <a:pt x="175480" y="206878"/>
                  <a:pt x="177528" y="204608"/>
                  <a:pt x="180243" y="203703"/>
                </a:cubicBezTo>
                <a:lnTo>
                  <a:pt x="194530" y="198941"/>
                </a:lnTo>
                <a:lnTo>
                  <a:pt x="208818" y="189416"/>
                </a:lnTo>
                <a:cubicBezTo>
                  <a:pt x="211199" y="187829"/>
                  <a:pt x="213246" y="185558"/>
                  <a:pt x="215961" y="184653"/>
                </a:cubicBezTo>
                <a:lnTo>
                  <a:pt x="223105" y="182272"/>
                </a:lnTo>
                <a:lnTo>
                  <a:pt x="244536" y="167984"/>
                </a:lnTo>
                <a:cubicBezTo>
                  <a:pt x="246917" y="166396"/>
                  <a:pt x="248965" y="164127"/>
                  <a:pt x="251680" y="163222"/>
                </a:cubicBezTo>
                <a:lnTo>
                  <a:pt x="258824" y="160841"/>
                </a:lnTo>
                <a:cubicBezTo>
                  <a:pt x="261205" y="158460"/>
                  <a:pt x="263024" y="155333"/>
                  <a:pt x="265968" y="153697"/>
                </a:cubicBezTo>
                <a:cubicBezTo>
                  <a:pt x="274329" y="149052"/>
                  <a:pt x="283206" y="148792"/>
                  <a:pt x="292161" y="146553"/>
                </a:cubicBezTo>
                <a:cubicBezTo>
                  <a:pt x="314185" y="141048"/>
                  <a:pt x="274357" y="147290"/>
                  <a:pt x="318355" y="141791"/>
                </a:cubicBezTo>
                <a:lnTo>
                  <a:pt x="339786" y="134647"/>
                </a:lnTo>
                <a:lnTo>
                  <a:pt x="346930" y="132266"/>
                </a:lnTo>
                <a:cubicBezTo>
                  <a:pt x="367409" y="118612"/>
                  <a:pt x="341495" y="134984"/>
                  <a:pt x="361218" y="125122"/>
                </a:cubicBezTo>
                <a:cubicBezTo>
                  <a:pt x="363778" y="123842"/>
                  <a:pt x="365746" y="121521"/>
                  <a:pt x="368361" y="120359"/>
                </a:cubicBezTo>
                <a:cubicBezTo>
                  <a:pt x="372949" y="118320"/>
                  <a:pt x="377886" y="117184"/>
                  <a:pt x="382649" y="115597"/>
                </a:cubicBezTo>
                <a:lnTo>
                  <a:pt x="389793" y="113216"/>
                </a:lnTo>
                <a:cubicBezTo>
                  <a:pt x="402982" y="104422"/>
                  <a:pt x="390691" y="111205"/>
                  <a:pt x="411224" y="106072"/>
                </a:cubicBezTo>
                <a:cubicBezTo>
                  <a:pt x="416094" y="104854"/>
                  <a:pt x="420588" y="102293"/>
                  <a:pt x="425511" y="101309"/>
                </a:cubicBezTo>
                <a:cubicBezTo>
                  <a:pt x="429480" y="100515"/>
                  <a:pt x="433513" y="99993"/>
                  <a:pt x="437418" y="98928"/>
                </a:cubicBezTo>
                <a:cubicBezTo>
                  <a:pt x="442261" y="97607"/>
                  <a:pt x="446943" y="95753"/>
                  <a:pt x="451705" y="94166"/>
                </a:cubicBezTo>
                <a:cubicBezTo>
                  <a:pt x="454086" y="93372"/>
                  <a:pt x="456760" y="93176"/>
                  <a:pt x="458849" y="91784"/>
                </a:cubicBezTo>
                <a:cubicBezTo>
                  <a:pt x="461230" y="90197"/>
                  <a:pt x="463378" y="88184"/>
                  <a:pt x="465993" y="87022"/>
                </a:cubicBezTo>
                <a:cubicBezTo>
                  <a:pt x="466007" y="87016"/>
                  <a:pt x="483845" y="81071"/>
                  <a:pt x="487424" y="79878"/>
                </a:cubicBezTo>
                <a:lnTo>
                  <a:pt x="494568" y="77497"/>
                </a:lnTo>
                <a:lnTo>
                  <a:pt x="501711" y="75116"/>
                </a:lnTo>
                <a:cubicBezTo>
                  <a:pt x="504092" y="73528"/>
                  <a:pt x="506295" y="71633"/>
                  <a:pt x="508855" y="70353"/>
                </a:cubicBezTo>
                <a:cubicBezTo>
                  <a:pt x="512856" y="68353"/>
                  <a:pt x="521710" y="66735"/>
                  <a:pt x="525524" y="65591"/>
                </a:cubicBezTo>
                <a:cubicBezTo>
                  <a:pt x="530332" y="64148"/>
                  <a:pt x="535049" y="62416"/>
                  <a:pt x="539811" y="60828"/>
                </a:cubicBezTo>
                <a:cubicBezTo>
                  <a:pt x="542192" y="60034"/>
                  <a:pt x="544479" y="58860"/>
                  <a:pt x="546955" y="58447"/>
                </a:cubicBezTo>
                <a:lnTo>
                  <a:pt x="561243" y="56066"/>
                </a:lnTo>
                <a:cubicBezTo>
                  <a:pt x="573119" y="52107"/>
                  <a:pt x="574256" y="51322"/>
                  <a:pt x="585055" y="48922"/>
                </a:cubicBezTo>
                <a:cubicBezTo>
                  <a:pt x="607262" y="43987"/>
                  <a:pt x="586301" y="49128"/>
                  <a:pt x="613630" y="44159"/>
                </a:cubicBezTo>
                <a:cubicBezTo>
                  <a:pt x="629968" y="41188"/>
                  <a:pt x="616692" y="42798"/>
                  <a:pt x="630299" y="39397"/>
                </a:cubicBezTo>
                <a:cubicBezTo>
                  <a:pt x="634225" y="38415"/>
                  <a:pt x="638198" y="37588"/>
                  <a:pt x="642205" y="37016"/>
                </a:cubicBezTo>
                <a:cubicBezTo>
                  <a:pt x="649320" y="35999"/>
                  <a:pt x="656498" y="35474"/>
                  <a:pt x="663636" y="34634"/>
                </a:cubicBezTo>
                <a:cubicBezTo>
                  <a:pt x="671826" y="33670"/>
                  <a:pt x="690761" y="31304"/>
                  <a:pt x="699355" y="29872"/>
                </a:cubicBezTo>
                <a:cubicBezTo>
                  <a:pt x="703347" y="29207"/>
                  <a:pt x="707356" y="28556"/>
                  <a:pt x="711261" y="27491"/>
                </a:cubicBezTo>
                <a:cubicBezTo>
                  <a:pt x="716104" y="26170"/>
                  <a:pt x="720786" y="24316"/>
                  <a:pt x="725549" y="22728"/>
                </a:cubicBezTo>
                <a:cubicBezTo>
                  <a:pt x="727930" y="21934"/>
                  <a:pt x="730258" y="20956"/>
                  <a:pt x="732693" y="20347"/>
                </a:cubicBezTo>
                <a:cubicBezTo>
                  <a:pt x="739043" y="18759"/>
                  <a:pt x="745201" y="15810"/>
                  <a:pt x="751743" y="15584"/>
                </a:cubicBezTo>
                <a:lnTo>
                  <a:pt x="820799" y="13203"/>
                </a:lnTo>
                <a:cubicBezTo>
                  <a:pt x="825561" y="12409"/>
                  <a:pt x="830373" y="11869"/>
                  <a:pt x="835086" y="10822"/>
                </a:cubicBezTo>
                <a:cubicBezTo>
                  <a:pt x="837536" y="10278"/>
                  <a:pt x="839754" y="8854"/>
                  <a:pt x="842230" y="8441"/>
                </a:cubicBezTo>
                <a:cubicBezTo>
                  <a:pt x="849320" y="7259"/>
                  <a:pt x="856479" y="6341"/>
                  <a:pt x="863661" y="6059"/>
                </a:cubicBezTo>
                <a:cubicBezTo>
                  <a:pt x="896982" y="4752"/>
                  <a:pt x="930336" y="4472"/>
                  <a:pt x="963674" y="3678"/>
                </a:cubicBezTo>
                <a:cubicBezTo>
                  <a:pt x="1014346" y="-1952"/>
                  <a:pt x="992021" y="-445"/>
                  <a:pt x="1082736" y="3678"/>
                </a:cubicBezTo>
                <a:cubicBezTo>
                  <a:pt x="1085244" y="3792"/>
                  <a:pt x="1087445" y="5450"/>
                  <a:pt x="1089880" y="6059"/>
                </a:cubicBezTo>
                <a:cubicBezTo>
                  <a:pt x="1109515" y="10968"/>
                  <a:pt x="1094205" y="5935"/>
                  <a:pt x="1111311" y="10822"/>
                </a:cubicBezTo>
                <a:cubicBezTo>
                  <a:pt x="1113725" y="11512"/>
                  <a:pt x="1115964" y="12892"/>
                  <a:pt x="1118455" y="13203"/>
                </a:cubicBezTo>
                <a:cubicBezTo>
                  <a:pt x="1125973" y="14143"/>
                  <a:pt x="1179827" y="17612"/>
                  <a:pt x="1185130" y="17966"/>
                </a:cubicBezTo>
                <a:lnTo>
                  <a:pt x="1206561" y="25109"/>
                </a:lnTo>
                <a:cubicBezTo>
                  <a:pt x="1208942" y="25903"/>
                  <a:pt x="1211220" y="27136"/>
                  <a:pt x="1213705" y="27491"/>
                </a:cubicBezTo>
                <a:cubicBezTo>
                  <a:pt x="1219261" y="28285"/>
                  <a:pt x="1224800" y="29216"/>
                  <a:pt x="1230374" y="29872"/>
                </a:cubicBezTo>
                <a:cubicBezTo>
                  <a:pt x="1238296" y="30804"/>
                  <a:pt x="1246258" y="31372"/>
                  <a:pt x="1254186" y="32253"/>
                </a:cubicBezTo>
                <a:cubicBezTo>
                  <a:pt x="1264078" y="33352"/>
                  <a:pt x="1277449" y="35001"/>
                  <a:pt x="1287524" y="37016"/>
                </a:cubicBezTo>
                <a:cubicBezTo>
                  <a:pt x="1290733" y="37658"/>
                  <a:pt x="1293854" y="38687"/>
                  <a:pt x="1297049" y="39397"/>
                </a:cubicBezTo>
                <a:cubicBezTo>
                  <a:pt x="1301000" y="40275"/>
                  <a:pt x="1305050" y="40713"/>
                  <a:pt x="1308955" y="41778"/>
                </a:cubicBezTo>
                <a:cubicBezTo>
                  <a:pt x="1313798" y="43099"/>
                  <a:pt x="1318480" y="44953"/>
                  <a:pt x="1323243" y="46541"/>
                </a:cubicBezTo>
                <a:lnTo>
                  <a:pt x="1337530" y="51303"/>
                </a:lnTo>
                <a:cubicBezTo>
                  <a:pt x="1339911" y="52097"/>
                  <a:pt x="1342183" y="53373"/>
                  <a:pt x="1344674" y="53684"/>
                </a:cubicBezTo>
                <a:cubicBezTo>
                  <a:pt x="1387493" y="59038"/>
                  <a:pt x="1347021" y="53202"/>
                  <a:pt x="1373249" y="58447"/>
                </a:cubicBezTo>
                <a:cubicBezTo>
                  <a:pt x="1377983" y="59394"/>
                  <a:pt x="1382823" y="59781"/>
                  <a:pt x="1387536" y="60828"/>
                </a:cubicBezTo>
                <a:cubicBezTo>
                  <a:pt x="1389986" y="61372"/>
                  <a:pt x="1392266" y="62519"/>
                  <a:pt x="1394680" y="63209"/>
                </a:cubicBezTo>
                <a:cubicBezTo>
                  <a:pt x="1397827" y="64108"/>
                  <a:pt x="1401058" y="64692"/>
                  <a:pt x="1404205" y="65591"/>
                </a:cubicBezTo>
                <a:cubicBezTo>
                  <a:pt x="1406619" y="66281"/>
                  <a:pt x="1408879" y="67523"/>
                  <a:pt x="1411349" y="67972"/>
                </a:cubicBezTo>
                <a:cubicBezTo>
                  <a:pt x="1417645" y="69117"/>
                  <a:pt x="1424087" y="69301"/>
                  <a:pt x="1430399" y="70353"/>
                </a:cubicBezTo>
                <a:cubicBezTo>
                  <a:pt x="1446602" y="73054"/>
                  <a:pt x="1450732" y="74246"/>
                  <a:pt x="1463736" y="77497"/>
                </a:cubicBezTo>
                <a:cubicBezTo>
                  <a:pt x="1466117" y="79084"/>
                  <a:pt x="1468265" y="81097"/>
                  <a:pt x="1470880" y="82259"/>
                </a:cubicBezTo>
                <a:cubicBezTo>
                  <a:pt x="1475468" y="84298"/>
                  <a:pt x="1485168" y="87022"/>
                  <a:pt x="1485168" y="87022"/>
                </a:cubicBezTo>
                <a:cubicBezTo>
                  <a:pt x="1496487" y="94568"/>
                  <a:pt x="1489597" y="90880"/>
                  <a:pt x="1506599" y="96547"/>
                </a:cubicBezTo>
                <a:lnTo>
                  <a:pt x="1513743" y="98928"/>
                </a:lnTo>
                <a:cubicBezTo>
                  <a:pt x="1516124" y="100516"/>
                  <a:pt x="1518271" y="102529"/>
                  <a:pt x="1520886" y="103691"/>
                </a:cubicBezTo>
                <a:cubicBezTo>
                  <a:pt x="1525474" y="105730"/>
                  <a:pt x="1535174" y="108453"/>
                  <a:pt x="1535174" y="108453"/>
                </a:cubicBezTo>
                <a:lnTo>
                  <a:pt x="1549461" y="117978"/>
                </a:lnTo>
                <a:cubicBezTo>
                  <a:pt x="1551842" y="119566"/>
                  <a:pt x="1553890" y="121836"/>
                  <a:pt x="1556605" y="122741"/>
                </a:cubicBezTo>
                <a:lnTo>
                  <a:pt x="1578036" y="129884"/>
                </a:lnTo>
                <a:cubicBezTo>
                  <a:pt x="1580417" y="130678"/>
                  <a:pt x="1582745" y="131657"/>
                  <a:pt x="1585180" y="132266"/>
                </a:cubicBezTo>
                <a:cubicBezTo>
                  <a:pt x="1588355" y="133060"/>
                  <a:pt x="1591558" y="133748"/>
                  <a:pt x="1594705" y="134647"/>
                </a:cubicBezTo>
                <a:cubicBezTo>
                  <a:pt x="1597119" y="135337"/>
                  <a:pt x="1599379" y="136579"/>
                  <a:pt x="1601849" y="137028"/>
                </a:cubicBezTo>
                <a:cubicBezTo>
                  <a:pt x="1608145" y="138173"/>
                  <a:pt x="1614549" y="138615"/>
                  <a:pt x="1620899" y="139409"/>
                </a:cubicBezTo>
                <a:cubicBezTo>
                  <a:pt x="1628180" y="161256"/>
                  <a:pt x="1625900" y="151549"/>
                  <a:pt x="1620899" y="196559"/>
                </a:cubicBezTo>
                <a:cubicBezTo>
                  <a:pt x="1620345" y="201549"/>
                  <a:pt x="1616136" y="210847"/>
                  <a:pt x="1616136" y="210847"/>
                </a:cubicBezTo>
                <a:cubicBezTo>
                  <a:pt x="1615342" y="219578"/>
                  <a:pt x="1614779" y="228334"/>
                  <a:pt x="1613755" y="237041"/>
                </a:cubicBezTo>
                <a:cubicBezTo>
                  <a:pt x="1613191" y="241836"/>
                  <a:pt x="1611854" y="246524"/>
                  <a:pt x="1611374" y="251328"/>
                </a:cubicBezTo>
                <a:cubicBezTo>
                  <a:pt x="1610266" y="262414"/>
                  <a:pt x="1610646" y="273648"/>
                  <a:pt x="1608993" y="284666"/>
                </a:cubicBezTo>
                <a:cubicBezTo>
                  <a:pt x="1607732" y="293069"/>
                  <a:pt x="1603204" y="301004"/>
                  <a:pt x="1599468" y="308478"/>
                </a:cubicBezTo>
                <a:cubicBezTo>
                  <a:pt x="1592537" y="343120"/>
                  <a:pt x="1599778" y="303664"/>
                  <a:pt x="1594705" y="382297"/>
                </a:cubicBezTo>
                <a:cubicBezTo>
                  <a:pt x="1594444" y="386336"/>
                  <a:pt x="1592989" y="390211"/>
                  <a:pt x="1592324" y="394203"/>
                </a:cubicBezTo>
                <a:cubicBezTo>
                  <a:pt x="1591401" y="399739"/>
                  <a:pt x="1590797" y="405325"/>
                  <a:pt x="1589943" y="410872"/>
                </a:cubicBezTo>
                <a:cubicBezTo>
                  <a:pt x="1589209" y="415644"/>
                  <a:pt x="1588160" y="420368"/>
                  <a:pt x="1587561" y="425159"/>
                </a:cubicBezTo>
                <a:cubicBezTo>
                  <a:pt x="1586571" y="433075"/>
                  <a:pt x="1586234" y="441065"/>
                  <a:pt x="1585180" y="448972"/>
                </a:cubicBezTo>
                <a:cubicBezTo>
                  <a:pt x="1584636" y="453049"/>
                  <a:pt x="1581776" y="465877"/>
                  <a:pt x="1580418" y="470403"/>
                </a:cubicBezTo>
                <a:cubicBezTo>
                  <a:pt x="1578975" y="475212"/>
                  <a:pt x="1577243" y="479928"/>
                  <a:pt x="1575655" y="484691"/>
                </a:cubicBezTo>
                <a:cubicBezTo>
                  <a:pt x="1575654" y="484695"/>
                  <a:pt x="1570894" y="498975"/>
                  <a:pt x="1570893" y="498978"/>
                </a:cubicBezTo>
                <a:lnTo>
                  <a:pt x="1566130" y="522791"/>
                </a:lnTo>
                <a:cubicBezTo>
                  <a:pt x="1565336" y="526760"/>
                  <a:pt x="1565029" y="530857"/>
                  <a:pt x="1563749" y="534697"/>
                </a:cubicBezTo>
                <a:lnTo>
                  <a:pt x="1556605" y="556128"/>
                </a:lnTo>
                <a:cubicBezTo>
                  <a:pt x="1556595" y="556159"/>
                  <a:pt x="1551843" y="570416"/>
                  <a:pt x="1551843" y="570416"/>
                </a:cubicBezTo>
                <a:cubicBezTo>
                  <a:pt x="1551049" y="573591"/>
                  <a:pt x="1550401" y="576806"/>
                  <a:pt x="1549461" y="579941"/>
                </a:cubicBezTo>
                <a:cubicBezTo>
                  <a:pt x="1548018" y="584749"/>
                  <a:pt x="1545524" y="589276"/>
                  <a:pt x="1544699" y="594228"/>
                </a:cubicBezTo>
                <a:cubicBezTo>
                  <a:pt x="1541492" y="613471"/>
                  <a:pt x="1543846" y="603932"/>
                  <a:pt x="1537555" y="622803"/>
                </a:cubicBezTo>
                <a:lnTo>
                  <a:pt x="1535174" y="629947"/>
                </a:lnTo>
                <a:cubicBezTo>
                  <a:pt x="1534380" y="632328"/>
                  <a:pt x="1534186" y="635003"/>
                  <a:pt x="1532793" y="637091"/>
                </a:cubicBezTo>
                <a:lnTo>
                  <a:pt x="1528030" y="644234"/>
                </a:lnTo>
                <a:lnTo>
                  <a:pt x="1523268" y="658522"/>
                </a:lnTo>
                <a:cubicBezTo>
                  <a:pt x="1522474" y="660903"/>
                  <a:pt x="1522278" y="663577"/>
                  <a:pt x="1520886" y="665666"/>
                </a:cubicBezTo>
                <a:lnTo>
                  <a:pt x="1511361" y="679953"/>
                </a:lnTo>
                <a:cubicBezTo>
                  <a:pt x="1509774" y="682334"/>
                  <a:pt x="1507504" y="684382"/>
                  <a:pt x="1506599" y="687097"/>
                </a:cubicBezTo>
                <a:lnTo>
                  <a:pt x="1501836" y="701384"/>
                </a:lnTo>
                <a:cubicBezTo>
                  <a:pt x="1501042" y="703765"/>
                  <a:pt x="1500847" y="706439"/>
                  <a:pt x="1499455" y="708528"/>
                </a:cubicBezTo>
                <a:cubicBezTo>
                  <a:pt x="1497868" y="710909"/>
                  <a:pt x="1495855" y="713057"/>
                  <a:pt x="1494693" y="715672"/>
                </a:cubicBezTo>
                <a:cubicBezTo>
                  <a:pt x="1492654" y="720259"/>
                  <a:pt x="1491518" y="725197"/>
                  <a:pt x="1489930" y="729959"/>
                </a:cubicBezTo>
                <a:cubicBezTo>
                  <a:pt x="1489136" y="732340"/>
                  <a:pt x="1488941" y="735015"/>
                  <a:pt x="1487549" y="737103"/>
                </a:cubicBezTo>
                <a:lnTo>
                  <a:pt x="1482786" y="744247"/>
                </a:lnTo>
                <a:lnTo>
                  <a:pt x="1475643" y="765678"/>
                </a:lnTo>
                <a:cubicBezTo>
                  <a:pt x="1474849" y="768059"/>
                  <a:pt x="1474653" y="770733"/>
                  <a:pt x="1473261" y="772822"/>
                </a:cubicBezTo>
                <a:cubicBezTo>
                  <a:pt x="1471674" y="775203"/>
                  <a:pt x="1469779" y="777406"/>
                  <a:pt x="1468499" y="779966"/>
                </a:cubicBezTo>
                <a:cubicBezTo>
                  <a:pt x="1458645" y="799675"/>
                  <a:pt x="1475000" y="773787"/>
                  <a:pt x="1461355" y="794253"/>
                </a:cubicBezTo>
                <a:cubicBezTo>
                  <a:pt x="1452673" y="820302"/>
                  <a:pt x="1466519" y="780849"/>
                  <a:pt x="1454211" y="808541"/>
                </a:cubicBezTo>
                <a:cubicBezTo>
                  <a:pt x="1444887" y="829520"/>
                  <a:pt x="1455345" y="816932"/>
                  <a:pt x="1442305" y="829972"/>
                </a:cubicBezTo>
                <a:cubicBezTo>
                  <a:pt x="1438706" y="844371"/>
                  <a:pt x="1440961" y="836386"/>
                  <a:pt x="1435161" y="853784"/>
                </a:cubicBezTo>
                <a:cubicBezTo>
                  <a:pt x="1434367" y="856165"/>
                  <a:pt x="1434172" y="858839"/>
                  <a:pt x="1432780" y="860928"/>
                </a:cubicBezTo>
                <a:cubicBezTo>
                  <a:pt x="1431193" y="863309"/>
                  <a:pt x="1429180" y="865457"/>
                  <a:pt x="1428018" y="868072"/>
                </a:cubicBezTo>
                <a:cubicBezTo>
                  <a:pt x="1418695" y="889049"/>
                  <a:pt x="1429149" y="876465"/>
                  <a:pt x="1416111" y="889503"/>
                </a:cubicBezTo>
                <a:cubicBezTo>
                  <a:pt x="1414524" y="894266"/>
                  <a:pt x="1414134" y="899614"/>
                  <a:pt x="1411349" y="903791"/>
                </a:cubicBezTo>
                <a:cubicBezTo>
                  <a:pt x="1408174" y="908553"/>
                  <a:pt x="1403634" y="912648"/>
                  <a:pt x="1401824" y="918078"/>
                </a:cubicBezTo>
                <a:cubicBezTo>
                  <a:pt x="1398538" y="927937"/>
                  <a:pt x="1400835" y="923134"/>
                  <a:pt x="1394680" y="932366"/>
                </a:cubicBezTo>
                <a:cubicBezTo>
                  <a:pt x="1390126" y="946028"/>
                  <a:pt x="1395560" y="933274"/>
                  <a:pt x="1385155" y="946653"/>
                </a:cubicBezTo>
                <a:cubicBezTo>
                  <a:pt x="1381641" y="951171"/>
                  <a:pt x="1378805" y="956178"/>
                  <a:pt x="1375630" y="960941"/>
                </a:cubicBezTo>
                <a:lnTo>
                  <a:pt x="1356580" y="989516"/>
                </a:lnTo>
                <a:cubicBezTo>
                  <a:pt x="1335444" y="1021220"/>
                  <a:pt x="1365865" y="974231"/>
                  <a:pt x="1349436" y="1003803"/>
                </a:cubicBezTo>
                <a:cubicBezTo>
                  <a:pt x="1346656" y="1008807"/>
                  <a:pt x="1339911" y="1018091"/>
                  <a:pt x="1339911" y="1018091"/>
                </a:cubicBezTo>
                <a:cubicBezTo>
                  <a:pt x="1327946" y="1053987"/>
                  <a:pt x="1344082" y="1009753"/>
                  <a:pt x="1325624" y="1046666"/>
                </a:cubicBezTo>
                <a:cubicBezTo>
                  <a:pt x="1324036" y="1049841"/>
                  <a:pt x="1322259" y="1052928"/>
                  <a:pt x="1320861" y="1056191"/>
                </a:cubicBezTo>
                <a:cubicBezTo>
                  <a:pt x="1319872" y="1058498"/>
                  <a:pt x="1319872" y="1061246"/>
                  <a:pt x="1318480" y="1063334"/>
                </a:cubicBezTo>
                <a:cubicBezTo>
                  <a:pt x="1316612" y="1066136"/>
                  <a:pt x="1313492" y="1067891"/>
                  <a:pt x="1311336" y="1070478"/>
                </a:cubicBezTo>
                <a:cubicBezTo>
                  <a:pt x="1309504" y="1072677"/>
                  <a:pt x="1307854" y="1075062"/>
                  <a:pt x="1306574" y="1077622"/>
                </a:cubicBezTo>
                <a:cubicBezTo>
                  <a:pt x="1305452" y="1079867"/>
                  <a:pt x="1305761" y="1082806"/>
                  <a:pt x="1304193" y="1084766"/>
                </a:cubicBezTo>
                <a:cubicBezTo>
                  <a:pt x="1302405" y="1087001"/>
                  <a:pt x="1299188" y="1087627"/>
                  <a:pt x="1297049" y="1089528"/>
                </a:cubicBezTo>
                <a:cubicBezTo>
                  <a:pt x="1292015" y="1094003"/>
                  <a:pt x="1286497" y="1098212"/>
                  <a:pt x="1282761" y="1103816"/>
                </a:cubicBezTo>
                <a:cubicBezTo>
                  <a:pt x="1281174" y="1106197"/>
                  <a:pt x="1280022" y="1108936"/>
                  <a:pt x="1277999" y="1110959"/>
                </a:cubicBezTo>
                <a:cubicBezTo>
                  <a:pt x="1275975" y="1112983"/>
                  <a:pt x="1273236" y="1114134"/>
                  <a:pt x="1270855" y="1115722"/>
                </a:cubicBezTo>
                <a:cubicBezTo>
                  <a:pt x="1269268" y="1118103"/>
                  <a:pt x="1268117" y="1120842"/>
                  <a:pt x="1266093" y="1122866"/>
                </a:cubicBezTo>
                <a:cubicBezTo>
                  <a:pt x="1264069" y="1124890"/>
                  <a:pt x="1260834" y="1125474"/>
                  <a:pt x="1258949" y="1127628"/>
                </a:cubicBezTo>
                <a:cubicBezTo>
                  <a:pt x="1239502" y="1149853"/>
                  <a:pt x="1258354" y="1135963"/>
                  <a:pt x="1242280" y="1146678"/>
                </a:cubicBezTo>
                <a:cubicBezTo>
                  <a:pt x="1231168" y="1163347"/>
                  <a:pt x="1237518" y="1157791"/>
                  <a:pt x="1225611" y="1165728"/>
                </a:cubicBezTo>
                <a:cubicBezTo>
                  <a:pt x="1224024" y="1168109"/>
                  <a:pt x="1222129" y="1170312"/>
                  <a:pt x="1220849" y="1172872"/>
                </a:cubicBezTo>
                <a:cubicBezTo>
                  <a:pt x="1219727" y="1175117"/>
                  <a:pt x="1219860" y="1177927"/>
                  <a:pt x="1218468" y="1180016"/>
                </a:cubicBezTo>
                <a:cubicBezTo>
                  <a:pt x="1216600" y="1182818"/>
                  <a:pt x="1213480" y="1184572"/>
                  <a:pt x="1211324" y="1187159"/>
                </a:cubicBezTo>
                <a:cubicBezTo>
                  <a:pt x="1209492" y="1189358"/>
                  <a:pt x="1208462" y="1192164"/>
                  <a:pt x="1206561" y="1194303"/>
                </a:cubicBezTo>
                <a:cubicBezTo>
                  <a:pt x="1202086" y="1199337"/>
                  <a:pt x="1197037" y="1203828"/>
                  <a:pt x="1192274" y="1208591"/>
                </a:cubicBezTo>
                <a:lnTo>
                  <a:pt x="1185130" y="1215734"/>
                </a:lnTo>
                <a:cubicBezTo>
                  <a:pt x="1182749" y="1218115"/>
                  <a:pt x="1180788" y="1221010"/>
                  <a:pt x="1177986" y="1222878"/>
                </a:cubicBezTo>
                <a:lnTo>
                  <a:pt x="1170843" y="1227641"/>
                </a:lnTo>
                <a:cubicBezTo>
                  <a:pt x="1169255" y="1230022"/>
                  <a:pt x="1168104" y="1232760"/>
                  <a:pt x="1166080" y="1234784"/>
                </a:cubicBezTo>
                <a:cubicBezTo>
                  <a:pt x="1164056" y="1236808"/>
                  <a:pt x="1160821" y="1237393"/>
                  <a:pt x="1158936" y="1239547"/>
                </a:cubicBezTo>
                <a:cubicBezTo>
                  <a:pt x="1139487" y="1261774"/>
                  <a:pt x="1158341" y="1247879"/>
                  <a:pt x="1142268" y="1258597"/>
                </a:cubicBezTo>
                <a:cubicBezTo>
                  <a:pt x="1129564" y="1277652"/>
                  <a:pt x="1146240" y="1254624"/>
                  <a:pt x="1130361" y="1270503"/>
                </a:cubicBezTo>
                <a:cubicBezTo>
                  <a:pt x="1128337" y="1272527"/>
                  <a:pt x="1127623" y="1275623"/>
                  <a:pt x="1125599" y="1277647"/>
                </a:cubicBezTo>
                <a:cubicBezTo>
                  <a:pt x="1103552" y="1299694"/>
                  <a:pt x="1134718" y="1262244"/>
                  <a:pt x="1111311" y="1289553"/>
                </a:cubicBezTo>
                <a:cubicBezTo>
                  <a:pt x="1108728" y="1292566"/>
                  <a:pt x="1107134" y="1296441"/>
                  <a:pt x="1104168" y="1299078"/>
                </a:cubicBezTo>
                <a:cubicBezTo>
                  <a:pt x="1099890" y="1302881"/>
                  <a:pt x="1089880" y="1308603"/>
                  <a:pt x="1089880" y="1308603"/>
                </a:cubicBezTo>
                <a:cubicBezTo>
                  <a:pt x="1076389" y="1328842"/>
                  <a:pt x="1098608" y="1297494"/>
                  <a:pt x="1070830" y="1325272"/>
                </a:cubicBezTo>
                <a:cubicBezTo>
                  <a:pt x="1061663" y="1334439"/>
                  <a:pt x="1066488" y="1330548"/>
                  <a:pt x="1056543" y="1337178"/>
                </a:cubicBezTo>
                <a:cubicBezTo>
                  <a:pt x="1042891" y="1357655"/>
                  <a:pt x="1061070" y="1333555"/>
                  <a:pt x="1044636" y="1346703"/>
                </a:cubicBezTo>
                <a:cubicBezTo>
                  <a:pt x="1042401" y="1348491"/>
                  <a:pt x="1042028" y="1351962"/>
                  <a:pt x="1039874" y="1353847"/>
                </a:cubicBezTo>
                <a:cubicBezTo>
                  <a:pt x="1035566" y="1357616"/>
                  <a:pt x="1025586" y="1363372"/>
                  <a:pt x="1025586" y="1363372"/>
                </a:cubicBezTo>
                <a:cubicBezTo>
                  <a:pt x="1023999" y="1365753"/>
                  <a:pt x="1023059" y="1368728"/>
                  <a:pt x="1020824" y="1370516"/>
                </a:cubicBezTo>
                <a:cubicBezTo>
                  <a:pt x="1018864" y="1372084"/>
                  <a:pt x="1015874" y="1371678"/>
                  <a:pt x="1013680" y="1372897"/>
                </a:cubicBezTo>
                <a:cubicBezTo>
                  <a:pt x="1008677" y="1375677"/>
                  <a:pt x="1003440" y="1378375"/>
                  <a:pt x="999393" y="1382422"/>
                </a:cubicBezTo>
                <a:cubicBezTo>
                  <a:pt x="997012" y="1384803"/>
                  <a:pt x="994907" y="1387498"/>
                  <a:pt x="992249" y="1389566"/>
                </a:cubicBezTo>
                <a:cubicBezTo>
                  <a:pt x="987731" y="1393080"/>
                  <a:pt x="982008" y="1395044"/>
                  <a:pt x="977961" y="1399091"/>
                </a:cubicBezTo>
                <a:cubicBezTo>
                  <a:pt x="968794" y="1408258"/>
                  <a:pt x="973620" y="1404366"/>
                  <a:pt x="963674" y="1410997"/>
                </a:cubicBezTo>
                <a:cubicBezTo>
                  <a:pt x="950182" y="1431233"/>
                  <a:pt x="972398" y="1399896"/>
                  <a:pt x="944624" y="1427666"/>
                </a:cubicBezTo>
                <a:cubicBezTo>
                  <a:pt x="931082" y="1441206"/>
                  <a:pt x="944121" y="1430298"/>
                  <a:pt x="930336" y="1437191"/>
                </a:cubicBezTo>
                <a:cubicBezTo>
                  <a:pt x="911879" y="1446420"/>
                  <a:pt x="934000" y="1438351"/>
                  <a:pt x="916049" y="1444334"/>
                </a:cubicBezTo>
                <a:cubicBezTo>
                  <a:pt x="895570" y="1457988"/>
                  <a:pt x="921484" y="1441616"/>
                  <a:pt x="901761" y="1451478"/>
                </a:cubicBezTo>
                <a:cubicBezTo>
                  <a:pt x="899201" y="1452758"/>
                  <a:pt x="897233" y="1455079"/>
                  <a:pt x="894618" y="1456241"/>
                </a:cubicBezTo>
                <a:cubicBezTo>
                  <a:pt x="890030" y="1458280"/>
                  <a:pt x="880330" y="1461003"/>
                  <a:pt x="880330" y="1461003"/>
                </a:cubicBezTo>
                <a:cubicBezTo>
                  <a:pt x="863954" y="1471920"/>
                  <a:pt x="871473" y="1468718"/>
                  <a:pt x="858899" y="1472909"/>
                </a:cubicBezTo>
                <a:lnTo>
                  <a:pt x="837468" y="1487197"/>
                </a:lnTo>
                <a:cubicBezTo>
                  <a:pt x="835087" y="1488785"/>
                  <a:pt x="832348" y="1489935"/>
                  <a:pt x="830324" y="1491959"/>
                </a:cubicBezTo>
                <a:cubicBezTo>
                  <a:pt x="809455" y="1512828"/>
                  <a:pt x="835927" y="1487290"/>
                  <a:pt x="816036" y="1503866"/>
                </a:cubicBezTo>
                <a:cubicBezTo>
                  <a:pt x="797701" y="1519145"/>
                  <a:pt x="819487" y="1503946"/>
                  <a:pt x="801749" y="1515772"/>
                </a:cubicBezTo>
                <a:cubicBezTo>
                  <a:pt x="793811" y="1527678"/>
                  <a:pt x="799367" y="1521330"/>
                  <a:pt x="782699" y="1532441"/>
                </a:cubicBezTo>
                <a:lnTo>
                  <a:pt x="775555" y="1537203"/>
                </a:lnTo>
                <a:cubicBezTo>
                  <a:pt x="773968" y="1539584"/>
                  <a:pt x="773220" y="1542830"/>
                  <a:pt x="770793" y="1544347"/>
                </a:cubicBezTo>
                <a:cubicBezTo>
                  <a:pt x="766536" y="1547008"/>
                  <a:pt x="756505" y="1549109"/>
                  <a:pt x="756505" y="1549109"/>
                </a:cubicBezTo>
                <a:cubicBezTo>
                  <a:pt x="754124" y="1550697"/>
                  <a:pt x="751921" y="1552592"/>
                  <a:pt x="749361" y="1553872"/>
                </a:cubicBezTo>
                <a:cubicBezTo>
                  <a:pt x="745360" y="1555873"/>
                  <a:pt x="736508" y="1557489"/>
                  <a:pt x="732693" y="1558634"/>
                </a:cubicBezTo>
                <a:cubicBezTo>
                  <a:pt x="727884" y="1560077"/>
                  <a:pt x="723168" y="1561809"/>
                  <a:pt x="718405" y="1563397"/>
                </a:cubicBezTo>
                <a:lnTo>
                  <a:pt x="704118" y="1568159"/>
                </a:lnTo>
                <a:lnTo>
                  <a:pt x="689830" y="1572922"/>
                </a:lnTo>
                <a:cubicBezTo>
                  <a:pt x="683480" y="1574509"/>
                  <a:pt x="676989" y="1575614"/>
                  <a:pt x="670780" y="1577684"/>
                </a:cubicBezTo>
                <a:lnTo>
                  <a:pt x="656493" y="1582447"/>
                </a:lnTo>
                <a:cubicBezTo>
                  <a:pt x="639198" y="1530578"/>
                  <a:pt x="655971" y="1583264"/>
                  <a:pt x="651730" y="1434809"/>
                </a:cubicBezTo>
                <a:cubicBezTo>
                  <a:pt x="651480" y="1426046"/>
                  <a:pt x="650317" y="1417329"/>
                  <a:pt x="649349" y="1408616"/>
                </a:cubicBezTo>
                <a:cubicBezTo>
                  <a:pt x="647525" y="1392196"/>
                  <a:pt x="648336" y="1396049"/>
                  <a:pt x="644586" y="1384803"/>
                </a:cubicBezTo>
                <a:cubicBezTo>
                  <a:pt x="643792" y="1376866"/>
                  <a:pt x="642896" y="1368938"/>
                  <a:pt x="642205" y="1360991"/>
                </a:cubicBezTo>
                <a:cubicBezTo>
                  <a:pt x="639177" y="1326169"/>
                  <a:pt x="643207" y="1340183"/>
                  <a:pt x="637443" y="1322891"/>
                </a:cubicBezTo>
                <a:cubicBezTo>
                  <a:pt x="635671" y="1303401"/>
                  <a:pt x="635280" y="1295852"/>
                  <a:pt x="632680" y="1277647"/>
                </a:cubicBezTo>
                <a:cubicBezTo>
                  <a:pt x="631997" y="1272867"/>
                  <a:pt x="631033" y="1268131"/>
                  <a:pt x="630299" y="1263359"/>
                </a:cubicBezTo>
                <a:cubicBezTo>
                  <a:pt x="629347" y="1257171"/>
                  <a:pt x="627024" y="1239099"/>
                  <a:pt x="625536" y="1232403"/>
                </a:cubicBezTo>
                <a:cubicBezTo>
                  <a:pt x="624991" y="1229953"/>
                  <a:pt x="623815" y="1227681"/>
                  <a:pt x="623155" y="1225259"/>
                </a:cubicBezTo>
                <a:cubicBezTo>
                  <a:pt x="614185" y="1192364"/>
                  <a:pt x="622757" y="1219302"/>
                  <a:pt x="613630" y="1191922"/>
                </a:cubicBezTo>
                <a:cubicBezTo>
                  <a:pt x="612836" y="1189541"/>
                  <a:pt x="612641" y="1186866"/>
                  <a:pt x="611249" y="1184778"/>
                </a:cubicBezTo>
                <a:lnTo>
                  <a:pt x="606486" y="1177634"/>
                </a:lnTo>
                <a:cubicBezTo>
                  <a:pt x="604899" y="1172872"/>
                  <a:pt x="603969" y="1167837"/>
                  <a:pt x="601724" y="1163347"/>
                </a:cubicBezTo>
                <a:cubicBezTo>
                  <a:pt x="595681" y="1151262"/>
                  <a:pt x="598930" y="1156776"/>
                  <a:pt x="592199" y="1146678"/>
                </a:cubicBezTo>
                <a:cubicBezTo>
                  <a:pt x="591405" y="1143503"/>
                  <a:pt x="590758" y="1140288"/>
                  <a:pt x="589818" y="1137153"/>
                </a:cubicBezTo>
                <a:cubicBezTo>
                  <a:pt x="588375" y="1132345"/>
                  <a:pt x="586643" y="1127628"/>
                  <a:pt x="585055" y="1122866"/>
                </a:cubicBezTo>
                <a:cubicBezTo>
                  <a:pt x="584261" y="1120485"/>
                  <a:pt x="583283" y="1118157"/>
                  <a:pt x="582674" y="1115722"/>
                </a:cubicBezTo>
                <a:cubicBezTo>
                  <a:pt x="581880" y="1112547"/>
                  <a:pt x="581233" y="1109332"/>
                  <a:pt x="580293" y="1106197"/>
                </a:cubicBezTo>
                <a:cubicBezTo>
                  <a:pt x="578850" y="1101388"/>
                  <a:pt x="577118" y="1096672"/>
                  <a:pt x="575530" y="1091909"/>
                </a:cubicBezTo>
                <a:lnTo>
                  <a:pt x="570768" y="1077622"/>
                </a:lnTo>
                <a:lnTo>
                  <a:pt x="563624" y="1056191"/>
                </a:lnTo>
                <a:cubicBezTo>
                  <a:pt x="562830" y="1053810"/>
                  <a:pt x="562635" y="1051135"/>
                  <a:pt x="561243" y="1049047"/>
                </a:cubicBezTo>
                <a:lnTo>
                  <a:pt x="556480" y="1041903"/>
                </a:lnTo>
                <a:cubicBezTo>
                  <a:pt x="547796" y="1015848"/>
                  <a:pt x="561646" y="1055313"/>
                  <a:pt x="549336" y="1027616"/>
                </a:cubicBezTo>
                <a:cubicBezTo>
                  <a:pt x="549333" y="1027610"/>
                  <a:pt x="543385" y="1009759"/>
                  <a:pt x="542193" y="1006184"/>
                </a:cubicBezTo>
                <a:cubicBezTo>
                  <a:pt x="541399" y="1003803"/>
                  <a:pt x="541203" y="1001129"/>
                  <a:pt x="539811" y="999041"/>
                </a:cubicBezTo>
                <a:cubicBezTo>
                  <a:pt x="538224" y="996660"/>
                  <a:pt x="536329" y="994457"/>
                  <a:pt x="535049" y="991897"/>
                </a:cubicBezTo>
                <a:cubicBezTo>
                  <a:pt x="532759" y="987315"/>
                  <a:pt x="531810" y="979799"/>
                  <a:pt x="530286" y="975228"/>
                </a:cubicBezTo>
                <a:cubicBezTo>
                  <a:pt x="526401" y="963575"/>
                  <a:pt x="526596" y="964930"/>
                  <a:pt x="520761" y="956178"/>
                </a:cubicBezTo>
                <a:cubicBezTo>
                  <a:pt x="515094" y="939176"/>
                  <a:pt x="518784" y="946068"/>
                  <a:pt x="511236" y="934747"/>
                </a:cubicBezTo>
                <a:cubicBezTo>
                  <a:pt x="510442" y="932366"/>
                  <a:pt x="509894" y="929888"/>
                  <a:pt x="508855" y="927603"/>
                </a:cubicBezTo>
                <a:cubicBezTo>
                  <a:pt x="505917" y="921140"/>
                  <a:pt x="501575" y="915288"/>
                  <a:pt x="499330" y="908553"/>
                </a:cubicBezTo>
                <a:cubicBezTo>
                  <a:pt x="496044" y="898694"/>
                  <a:pt x="498342" y="903497"/>
                  <a:pt x="492186" y="894266"/>
                </a:cubicBezTo>
                <a:cubicBezTo>
                  <a:pt x="486519" y="877263"/>
                  <a:pt x="490209" y="884155"/>
                  <a:pt x="482661" y="872834"/>
                </a:cubicBezTo>
                <a:cubicBezTo>
                  <a:pt x="473978" y="846786"/>
                  <a:pt x="487826" y="886240"/>
                  <a:pt x="475518" y="858547"/>
                </a:cubicBezTo>
                <a:cubicBezTo>
                  <a:pt x="473479" y="853959"/>
                  <a:pt x="473540" y="848436"/>
                  <a:pt x="470755" y="844259"/>
                </a:cubicBezTo>
                <a:lnTo>
                  <a:pt x="461230" y="829972"/>
                </a:lnTo>
                <a:cubicBezTo>
                  <a:pt x="455245" y="812015"/>
                  <a:pt x="464015" y="833453"/>
                  <a:pt x="451705" y="818066"/>
                </a:cubicBezTo>
                <a:cubicBezTo>
                  <a:pt x="450137" y="816106"/>
                  <a:pt x="450543" y="813116"/>
                  <a:pt x="449324" y="810922"/>
                </a:cubicBezTo>
                <a:cubicBezTo>
                  <a:pt x="446544" y="805918"/>
                  <a:pt x="442974" y="801397"/>
                  <a:pt x="439799" y="796634"/>
                </a:cubicBezTo>
                <a:lnTo>
                  <a:pt x="430274" y="782347"/>
                </a:lnTo>
                <a:lnTo>
                  <a:pt x="425511" y="775203"/>
                </a:lnTo>
                <a:cubicBezTo>
                  <a:pt x="419526" y="757246"/>
                  <a:pt x="428296" y="778684"/>
                  <a:pt x="415986" y="763297"/>
                </a:cubicBezTo>
                <a:cubicBezTo>
                  <a:pt x="414418" y="761337"/>
                  <a:pt x="414824" y="758347"/>
                  <a:pt x="413605" y="756153"/>
                </a:cubicBezTo>
                <a:cubicBezTo>
                  <a:pt x="401567" y="734485"/>
                  <a:pt x="408506" y="748607"/>
                  <a:pt x="396936" y="734722"/>
                </a:cubicBezTo>
                <a:cubicBezTo>
                  <a:pt x="395104" y="732523"/>
                  <a:pt x="393454" y="730138"/>
                  <a:pt x="392174" y="727578"/>
                </a:cubicBezTo>
                <a:cubicBezTo>
                  <a:pt x="391052" y="725333"/>
                  <a:pt x="391361" y="722394"/>
                  <a:pt x="389793" y="720434"/>
                </a:cubicBezTo>
                <a:cubicBezTo>
                  <a:pt x="388005" y="718199"/>
                  <a:pt x="385030" y="717259"/>
                  <a:pt x="382649" y="715672"/>
                </a:cubicBezTo>
                <a:cubicBezTo>
                  <a:pt x="376300" y="696621"/>
                  <a:pt x="385824" y="718847"/>
                  <a:pt x="373124" y="706147"/>
                </a:cubicBezTo>
                <a:cubicBezTo>
                  <a:pt x="371349" y="704372"/>
                  <a:pt x="372311" y="700963"/>
                  <a:pt x="370743" y="699003"/>
                </a:cubicBezTo>
                <a:cubicBezTo>
                  <a:pt x="368955" y="696768"/>
                  <a:pt x="365980" y="695828"/>
                  <a:pt x="363599" y="694241"/>
                </a:cubicBezTo>
                <a:cubicBezTo>
                  <a:pt x="352487" y="677572"/>
                  <a:pt x="358837" y="683128"/>
                  <a:pt x="346930" y="675191"/>
                </a:cubicBezTo>
                <a:cubicBezTo>
                  <a:pt x="345343" y="672810"/>
                  <a:pt x="344322" y="669932"/>
                  <a:pt x="342168" y="668047"/>
                </a:cubicBezTo>
                <a:cubicBezTo>
                  <a:pt x="337860" y="664278"/>
                  <a:pt x="327880" y="658522"/>
                  <a:pt x="327880" y="658522"/>
                </a:cubicBezTo>
                <a:cubicBezTo>
                  <a:pt x="326293" y="656141"/>
                  <a:pt x="325142" y="653402"/>
                  <a:pt x="323118" y="651378"/>
                </a:cubicBezTo>
                <a:cubicBezTo>
                  <a:pt x="321094" y="649354"/>
                  <a:pt x="317859" y="648770"/>
                  <a:pt x="315974" y="646616"/>
                </a:cubicBezTo>
                <a:cubicBezTo>
                  <a:pt x="298450" y="626589"/>
                  <a:pt x="311156" y="639359"/>
                  <a:pt x="304068" y="625184"/>
                </a:cubicBezTo>
                <a:cubicBezTo>
                  <a:pt x="302788" y="622624"/>
                  <a:pt x="300893" y="620422"/>
                  <a:pt x="299305" y="618041"/>
                </a:cubicBezTo>
                <a:cubicBezTo>
                  <a:pt x="296990" y="611094"/>
                  <a:pt x="296367" y="608101"/>
                  <a:pt x="292161" y="601372"/>
                </a:cubicBezTo>
                <a:cubicBezTo>
                  <a:pt x="287068" y="593224"/>
                  <a:pt x="284370" y="591199"/>
                  <a:pt x="277874" y="584703"/>
                </a:cubicBezTo>
                <a:cubicBezTo>
                  <a:pt x="272512" y="568614"/>
                  <a:pt x="279949" y="586054"/>
                  <a:pt x="268349" y="572797"/>
                </a:cubicBezTo>
                <a:cubicBezTo>
                  <a:pt x="248902" y="550572"/>
                  <a:pt x="267754" y="564462"/>
                  <a:pt x="251680" y="553747"/>
                </a:cubicBezTo>
                <a:cubicBezTo>
                  <a:pt x="249299" y="550572"/>
                  <a:pt x="247342" y="547028"/>
                  <a:pt x="244536" y="544222"/>
                </a:cubicBezTo>
                <a:cubicBezTo>
                  <a:pt x="242512" y="542198"/>
                  <a:pt x="239417" y="541483"/>
                  <a:pt x="237393" y="539459"/>
                </a:cubicBezTo>
                <a:cubicBezTo>
                  <a:pt x="221521" y="523587"/>
                  <a:pt x="244534" y="540252"/>
                  <a:pt x="225486" y="527553"/>
                </a:cubicBezTo>
                <a:cubicBezTo>
                  <a:pt x="214569" y="511178"/>
                  <a:pt x="221391" y="515077"/>
                  <a:pt x="208818" y="510884"/>
                </a:cubicBezTo>
                <a:cubicBezTo>
                  <a:pt x="203621" y="495300"/>
                  <a:pt x="210838" y="510595"/>
                  <a:pt x="199293" y="501359"/>
                </a:cubicBezTo>
                <a:cubicBezTo>
                  <a:pt x="197058" y="499571"/>
                  <a:pt x="196554" y="496240"/>
                  <a:pt x="194530" y="494216"/>
                </a:cubicBezTo>
                <a:cubicBezTo>
                  <a:pt x="192506" y="492192"/>
                  <a:pt x="189715" y="491117"/>
                  <a:pt x="187386" y="489453"/>
                </a:cubicBezTo>
                <a:cubicBezTo>
                  <a:pt x="184157" y="487146"/>
                  <a:pt x="180667" y="485115"/>
                  <a:pt x="177861" y="482309"/>
                </a:cubicBezTo>
                <a:cubicBezTo>
                  <a:pt x="175838" y="480286"/>
                  <a:pt x="174931" y="477364"/>
                  <a:pt x="173099" y="475166"/>
                </a:cubicBezTo>
                <a:cubicBezTo>
                  <a:pt x="170943" y="472579"/>
                  <a:pt x="168613" y="470090"/>
                  <a:pt x="165955" y="468022"/>
                </a:cubicBezTo>
                <a:cubicBezTo>
                  <a:pt x="161437" y="464508"/>
                  <a:pt x="151668" y="458497"/>
                  <a:pt x="151668" y="458497"/>
                </a:cubicBezTo>
                <a:cubicBezTo>
                  <a:pt x="138016" y="438020"/>
                  <a:pt x="156195" y="462120"/>
                  <a:pt x="139761" y="448972"/>
                </a:cubicBezTo>
                <a:cubicBezTo>
                  <a:pt x="124374" y="436662"/>
                  <a:pt x="145812" y="445432"/>
                  <a:pt x="127855" y="439447"/>
                </a:cubicBezTo>
                <a:cubicBezTo>
                  <a:pt x="118467" y="425364"/>
                  <a:pt x="128948" y="438526"/>
                  <a:pt x="113568" y="427541"/>
                </a:cubicBezTo>
                <a:cubicBezTo>
                  <a:pt x="110828" y="425584"/>
                  <a:pt x="109082" y="422465"/>
                  <a:pt x="106424" y="420397"/>
                </a:cubicBezTo>
                <a:cubicBezTo>
                  <a:pt x="101906" y="416883"/>
                  <a:pt x="92136" y="410872"/>
                  <a:pt x="92136" y="410872"/>
                </a:cubicBezTo>
                <a:cubicBezTo>
                  <a:pt x="78641" y="390627"/>
                  <a:pt x="100872" y="421993"/>
                  <a:pt x="73086" y="394203"/>
                </a:cubicBezTo>
                <a:cubicBezTo>
                  <a:pt x="70705" y="391822"/>
                  <a:pt x="68601" y="389126"/>
                  <a:pt x="65943" y="387059"/>
                </a:cubicBezTo>
                <a:cubicBezTo>
                  <a:pt x="61425" y="383545"/>
                  <a:pt x="55703" y="381581"/>
                  <a:pt x="51655" y="377534"/>
                </a:cubicBezTo>
                <a:cubicBezTo>
                  <a:pt x="49274" y="375153"/>
                  <a:pt x="47169" y="372458"/>
                  <a:pt x="44511" y="370391"/>
                </a:cubicBezTo>
                <a:cubicBezTo>
                  <a:pt x="39993" y="366877"/>
                  <a:pt x="34986" y="364041"/>
                  <a:pt x="30224" y="360866"/>
                </a:cubicBezTo>
                <a:lnTo>
                  <a:pt x="23080" y="356103"/>
                </a:lnTo>
                <a:cubicBezTo>
                  <a:pt x="21493" y="353722"/>
                  <a:pt x="20150" y="351158"/>
                  <a:pt x="18318" y="348959"/>
                </a:cubicBezTo>
                <a:cubicBezTo>
                  <a:pt x="3033" y="330617"/>
                  <a:pt x="18241" y="352416"/>
                  <a:pt x="6411" y="334672"/>
                </a:cubicBezTo>
                <a:lnTo>
                  <a:pt x="1649" y="320384"/>
                </a:lnTo>
                <a:cubicBezTo>
                  <a:pt x="-1087" y="312176"/>
                  <a:pt x="61" y="320384"/>
                  <a:pt x="1649" y="31800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1" name="Forme libre 30"/>
          <p:cNvSpPr/>
          <p:nvPr/>
        </p:nvSpPr>
        <p:spPr>
          <a:xfrm>
            <a:off x="2930016" y="2231231"/>
            <a:ext cx="1620591" cy="1588294"/>
          </a:xfrm>
          <a:custGeom>
            <a:avLst/>
            <a:gdLst>
              <a:gd name="connsiteX0" fmla="*/ 32259 w 1620591"/>
              <a:gd name="connsiteY0" fmla="*/ 135732 h 1588294"/>
              <a:gd name="connsiteX1" fmla="*/ 53690 w 1620591"/>
              <a:gd name="connsiteY1" fmla="*/ 128588 h 1588294"/>
              <a:gd name="connsiteX2" fmla="*/ 67978 w 1620591"/>
              <a:gd name="connsiteY2" fmla="*/ 121444 h 1588294"/>
              <a:gd name="connsiteX3" fmla="*/ 77503 w 1620591"/>
              <a:gd name="connsiteY3" fmla="*/ 116682 h 1588294"/>
              <a:gd name="connsiteX4" fmla="*/ 91790 w 1620591"/>
              <a:gd name="connsiteY4" fmla="*/ 111919 h 1588294"/>
              <a:gd name="connsiteX5" fmla="*/ 98934 w 1620591"/>
              <a:gd name="connsiteY5" fmla="*/ 109538 h 1588294"/>
              <a:gd name="connsiteX6" fmla="*/ 106078 w 1620591"/>
              <a:gd name="connsiteY6" fmla="*/ 104775 h 1588294"/>
              <a:gd name="connsiteX7" fmla="*/ 120365 w 1620591"/>
              <a:gd name="connsiteY7" fmla="*/ 100013 h 1588294"/>
              <a:gd name="connsiteX8" fmla="*/ 127509 w 1620591"/>
              <a:gd name="connsiteY8" fmla="*/ 95250 h 1588294"/>
              <a:gd name="connsiteX9" fmla="*/ 144178 w 1620591"/>
              <a:gd name="connsiteY9" fmla="*/ 90488 h 1588294"/>
              <a:gd name="connsiteX10" fmla="*/ 165609 w 1620591"/>
              <a:gd name="connsiteY10" fmla="*/ 83344 h 1588294"/>
              <a:gd name="connsiteX11" fmla="*/ 172753 w 1620591"/>
              <a:gd name="connsiteY11" fmla="*/ 80963 h 1588294"/>
              <a:gd name="connsiteX12" fmla="*/ 194184 w 1620591"/>
              <a:gd name="connsiteY12" fmla="*/ 76200 h 1588294"/>
              <a:gd name="connsiteX13" fmla="*/ 215615 w 1620591"/>
              <a:gd name="connsiteY13" fmla="*/ 69057 h 1588294"/>
              <a:gd name="connsiteX14" fmla="*/ 222759 w 1620591"/>
              <a:gd name="connsiteY14" fmla="*/ 66675 h 1588294"/>
              <a:gd name="connsiteX15" fmla="*/ 229903 w 1620591"/>
              <a:gd name="connsiteY15" fmla="*/ 61913 h 1588294"/>
              <a:gd name="connsiteX16" fmla="*/ 239428 w 1620591"/>
              <a:gd name="connsiteY16" fmla="*/ 59532 h 1588294"/>
              <a:gd name="connsiteX17" fmla="*/ 256097 w 1620591"/>
              <a:gd name="connsiteY17" fmla="*/ 54769 h 1588294"/>
              <a:gd name="connsiteX18" fmla="*/ 284672 w 1620591"/>
              <a:gd name="connsiteY18" fmla="*/ 50007 h 1588294"/>
              <a:gd name="connsiteX19" fmla="*/ 308484 w 1620591"/>
              <a:gd name="connsiteY19" fmla="*/ 45244 h 1588294"/>
              <a:gd name="connsiteX20" fmla="*/ 315628 w 1620591"/>
              <a:gd name="connsiteY20" fmla="*/ 42863 h 1588294"/>
              <a:gd name="connsiteX21" fmla="*/ 332297 w 1620591"/>
              <a:gd name="connsiteY21" fmla="*/ 40482 h 1588294"/>
              <a:gd name="connsiteX22" fmla="*/ 341822 w 1620591"/>
              <a:gd name="connsiteY22" fmla="*/ 38100 h 1588294"/>
              <a:gd name="connsiteX23" fmla="*/ 356109 w 1620591"/>
              <a:gd name="connsiteY23" fmla="*/ 33338 h 1588294"/>
              <a:gd name="connsiteX24" fmla="*/ 370397 w 1620591"/>
              <a:gd name="connsiteY24" fmla="*/ 30957 h 1588294"/>
              <a:gd name="connsiteX25" fmla="*/ 377540 w 1620591"/>
              <a:gd name="connsiteY25" fmla="*/ 28575 h 1588294"/>
              <a:gd name="connsiteX26" fmla="*/ 406115 w 1620591"/>
              <a:gd name="connsiteY26" fmla="*/ 23813 h 1588294"/>
              <a:gd name="connsiteX27" fmla="*/ 429928 w 1620591"/>
              <a:gd name="connsiteY27" fmla="*/ 19050 h 1588294"/>
              <a:gd name="connsiteX28" fmla="*/ 441834 w 1620591"/>
              <a:gd name="connsiteY28" fmla="*/ 16669 h 1588294"/>
              <a:gd name="connsiteX29" fmla="*/ 448978 w 1620591"/>
              <a:gd name="connsiteY29" fmla="*/ 14288 h 1588294"/>
              <a:gd name="connsiteX30" fmla="*/ 527559 w 1620591"/>
              <a:gd name="connsiteY30" fmla="*/ 9525 h 1588294"/>
              <a:gd name="connsiteX31" fmla="*/ 579947 w 1620591"/>
              <a:gd name="connsiteY31" fmla="*/ 4763 h 1588294"/>
              <a:gd name="connsiteX32" fmla="*/ 632334 w 1620591"/>
              <a:gd name="connsiteY32" fmla="*/ 0 h 1588294"/>
              <a:gd name="connsiteX33" fmla="*/ 868078 w 1620591"/>
              <a:gd name="connsiteY33" fmla="*/ 2382 h 1588294"/>
              <a:gd name="connsiteX34" fmla="*/ 910940 w 1620591"/>
              <a:gd name="connsiteY34" fmla="*/ 7144 h 1588294"/>
              <a:gd name="connsiteX35" fmla="*/ 937134 w 1620591"/>
              <a:gd name="connsiteY35" fmla="*/ 9525 h 1588294"/>
              <a:gd name="connsiteX36" fmla="*/ 944278 w 1620591"/>
              <a:gd name="connsiteY36" fmla="*/ 11907 h 1588294"/>
              <a:gd name="connsiteX37" fmla="*/ 968090 w 1620591"/>
              <a:gd name="connsiteY37" fmla="*/ 16669 h 1588294"/>
              <a:gd name="connsiteX38" fmla="*/ 982378 w 1620591"/>
              <a:gd name="connsiteY38" fmla="*/ 21432 h 1588294"/>
              <a:gd name="connsiteX39" fmla="*/ 991903 w 1620591"/>
              <a:gd name="connsiteY39" fmla="*/ 23813 h 1588294"/>
              <a:gd name="connsiteX40" fmla="*/ 1003809 w 1620591"/>
              <a:gd name="connsiteY40" fmla="*/ 28575 h 1588294"/>
              <a:gd name="connsiteX41" fmla="*/ 1015715 w 1620591"/>
              <a:gd name="connsiteY41" fmla="*/ 30957 h 1588294"/>
              <a:gd name="connsiteX42" fmla="*/ 1025240 w 1620591"/>
              <a:gd name="connsiteY42" fmla="*/ 33338 h 1588294"/>
              <a:gd name="connsiteX43" fmla="*/ 1049053 w 1620591"/>
              <a:gd name="connsiteY43" fmla="*/ 38100 h 1588294"/>
              <a:gd name="connsiteX44" fmla="*/ 1072865 w 1620591"/>
              <a:gd name="connsiteY44" fmla="*/ 42863 h 1588294"/>
              <a:gd name="connsiteX45" fmla="*/ 1113347 w 1620591"/>
              <a:gd name="connsiteY45" fmla="*/ 47625 h 1588294"/>
              <a:gd name="connsiteX46" fmla="*/ 1127634 w 1620591"/>
              <a:gd name="connsiteY46" fmla="*/ 52388 h 1588294"/>
              <a:gd name="connsiteX47" fmla="*/ 1137159 w 1620591"/>
              <a:gd name="connsiteY47" fmla="*/ 57150 h 1588294"/>
              <a:gd name="connsiteX48" fmla="*/ 1151447 w 1620591"/>
              <a:gd name="connsiteY48" fmla="*/ 61913 h 1588294"/>
              <a:gd name="connsiteX49" fmla="*/ 1165734 w 1620591"/>
              <a:gd name="connsiteY49" fmla="*/ 73819 h 1588294"/>
              <a:gd name="connsiteX50" fmla="*/ 1175259 w 1620591"/>
              <a:gd name="connsiteY50" fmla="*/ 78582 h 1588294"/>
              <a:gd name="connsiteX51" fmla="*/ 1191928 w 1620591"/>
              <a:gd name="connsiteY51" fmla="*/ 80963 h 1588294"/>
              <a:gd name="connsiteX52" fmla="*/ 1208597 w 1620591"/>
              <a:gd name="connsiteY52" fmla="*/ 85725 h 1588294"/>
              <a:gd name="connsiteX53" fmla="*/ 1218122 w 1620591"/>
              <a:gd name="connsiteY53" fmla="*/ 88107 h 1588294"/>
              <a:gd name="connsiteX54" fmla="*/ 1232409 w 1620591"/>
              <a:gd name="connsiteY54" fmla="*/ 92869 h 1588294"/>
              <a:gd name="connsiteX55" fmla="*/ 1241934 w 1620591"/>
              <a:gd name="connsiteY55" fmla="*/ 95250 h 1588294"/>
              <a:gd name="connsiteX56" fmla="*/ 1256222 w 1620591"/>
              <a:gd name="connsiteY56" fmla="*/ 100013 h 1588294"/>
              <a:gd name="connsiteX57" fmla="*/ 1263365 w 1620591"/>
              <a:gd name="connsiteY57" fmla="*/ 102394 h 1588294"/>
              <a:gd name="connsiteX58" fmla="*/ 1270509 w 1620591"/>
              <a:gd name="connsiteY58" fmla="*/ 107157 h 1588294"/>
              <a:gd name="connsiteX59" fmla="*/ 1284797 w 1620591"/>
              <a:gd name="connsiteY59" fmla="*/ 111919 h 1588294"/>
              <a:gd name="connsiteX60" fmla="*/ 1299084 w 1620591"/>
              <a:gd name="connsiteY60" fmla="*/ 119063 h 1588294"/>
              <a:gd name="connsiteX61" fmla="*/ 1306228 w 1620591"/>
              <a:gd name="connsiteY61" fmla="*/ 123825 h 1588294"/>
              <a:gd name="connsiteX62" fmla="*/ 1320515 w 1620591"/>
              <a:gd name="connsiteY62" fmla="*/ 128588 h 1588294"/>
              <a:gd name="connsiteX63" fmla="*/ 1327659 w 1620591"/>
              <a:gd name="connsiteY63" fmla="*/ 130969 h 1588294"/>
              <a:gd name="connsiteX64" fmla="*/ 1334803 w 1620591"/>
              <a:gd name="connsiteY64" fmla="*/ 133350 h 1588294"/>
              <a:gd name="connsiteX65" fmla="*/ 1341947 w 1620591"/>
              <a:gd name="connsiteY65" fmla="*/ 138113 h 1588294"/>
              <a:gd name="connsiteX66" fmla="*/ 1363378 w 1620591"/>
              <a:gd name="connsiteY66" fmla="*/ 145257 h 1588294"/>
              <a:gd name="connsiteX67" fmla="*/ 1382428 w 1620591"/>
              <a:gd name="connsiteY67" fmla="*/ 152400 h 1588294"/>
              <a:gd name="connsiteX68" fmla="*/ 1396715 w 1620591"/>
              <a:gd name="connsiteY68" fmla="*/ 159544 h 1588294"/>
              <a:gd name="connsiteX69" fmla="*/ 1403859 w 1620591"/>
              <a:gd name="connsiteY69" fmla="*/ 164307 h 1588294"/>
              <a:gd name="connsiteX70" fmla="*/ 1432434 w 1620591"/>
              <a:gd name="connsiteY70" fmla="*/ 178594 h 1588294"/>
              <a:gd name="connsiteX71" fmla="*/ 1449103 w 1620591"/>
              <a:gd name="connsiteY71" fmla="*/ 185738 h 1588294"/>
              <a:gd name="connsiteX72" fmla="*/ 1463390 w 1620591"/>
              <a:gd name="connsiteY72" fmla="*/ 195263 h 1588294"/>
              <a:gd name="connsiteX73" fmla="*/ 1487203 w 1620591"/>
              <a:gd name="connsiteY73" fmla="*/ 204788 h 1588294"/>
              <a:gd name="connsiteX74" fmla="*/ 1494347 w 1620591"/>
              <a:gd name="connsiteY74" fmla="*/ 209550 h 1588294"/>
              <a:gd name="connsiteX75" fmla="*/ 1518159 w 1620591"/>
              <a:gd name="connsiteY75" fmla="*/ 219075 h 1588294"/>
              <a:gd name="connsiteX76" fmla="*/ 1532447 w 1620591"/>
              <a:gd name="connsiteY76" fmla="*/ 226219 h 1588294"/>
              <a:gd name="connsiteX77" fmla="*/ 1539590 w 1620591"/>
              <a:gd name="connsiteY77" fmla="*/ 233363 h 1588294"/>
              <a:gd name="connsiteX78" fmla="*/ 1553878 w 1620591"/>
              <a:gd name="connsiteY78" fmla="*/ 242888 h 1588294"/>
              <a:gd name="connsiteX79" fmla="*/ 1558640 w 1620591"/>
              <a:gd name="connsiteY79" fmla="*/ 250032 h 1588294"/>
              <a:gd name="connsiteX80" fmla="*/ 1572928 w 1620591"/>
              <a:gd name="connsiteY80" fmla="*/ 261938 h 1588294"/>
              <a:gd name="connsiteX81" fmla="*/ 1584834 w 1620591"/>
              <a:gd name="connsiteY81" fmla="*/ 273844 h 1588294"/>
              <a:gd name="connsiteX82" fmla="*/ 1596740 w 1620591"/>
              <a:gd name="connsiteY82" fmla="*/ 285750 h 1588294"/>
              <a:gd name="connsiteX83" fmla="*/ 1608647 w 1620591"/>
              <a:gd name="connsiteY83" fmla="*/ 302419 h 1588294"/>
              <a:gd name="connsiteX84" fmla="*/ 1615790 w 1620591"/>
              <a:gd name="connsiteY84" fmla="*/ 309563 h 1588294"/>
              <a:gd name="connsiteX85" fmla="*/ 1620553 w 1620591"/>
              <a:gd name="connsiteY85" fmla="*/ 326232 h 1588294"/>
              <a:gd name="connsiteX86" fmla="*/ 1613409 w 1620591"/>
              <a:gd name="connsiteY86" fmla="*/ 330994 h 1588294"/>
              <a:gd name="connsiteX87" fmla="*/ 1580072 w 1620591"/>
              <a:gd name="connsiteY87" fmla="*/ 338138 h 1588294"/>
              <a:gd name="connsiteX88" fmla="*/ 1572928 w 1620591"/>
              <a:gd name="connsiteY88" fmla="*/ 352425 h 1588294"/>
              <a:gd name="connsiteX89" fmla="*/ 1568165 w 1620591"/>
              <a:gd name="connsiteY89" fmla="*/ 369094 h 1588294"/>
              <a:gd name="connsiteX90" fmla="*/ 1561022 w 1620591"/>
              <a:gd name="connsiteY90" fmla="*/ 376238 h 1588294"/>
              <a:gd name="connsiteX91" fmla="*/ 1549115 w 1620591"/>
              <a:gd name="connsiteY91" fmla="*/ 385763 h 1588294"/>
              <a:gd name="connsiteX92" fmla="*/ 1527684 w 1620591"/>
              <a:gd name="connsiteY92" fmla="*/ 402432 h 1588294"/>
              <a:gd name="connsiteX93" fmla="*/ 1520540 w 1620591"/>
              <a:gd name="connsiteY93" fmla="*/ 407194 h 1588294"/>
              <a:gd name="connsiteX94" fmla="*/ 1506253 w 1620591"/>
              <a:gd name="connsiteY94" fmla="*/ 411957 h 1588294"/>
              <a:gd name="connsiteX95" fmla="*/ 1491965 w 1620591"/>
              <a:gd name="connsiteY95" fmla="*/ 426244 h 1588294"/>
              <a:gd name="connsiteX96" fmla="*/ 1477678 w 1620591"/>
              <a:gd name="connsiteY96" fmla="*/ 435769 h 1588294"/>
              <a:gd name="connsiteX97" fmla="*/ 1468153 w 1620591"/>
              <a:gd name="connsiteY97" fmla="*/ 450057 h 1588294"/>
              <a:gd name="connsiteX98" fmla="*/ 1461009 w 1620591"/>
              <a:gd name="connsiteY98" fmla="*/ 447675 h 1588294"/>
              <a:gd name="connsiteX99" fmla="*/ 1434815 w 1620591"/>
              <a:gd name="connsiteY99" fmla="*/ 471488 h 1588294"/>
              <a:gd name="connsiteX100" fmla="*/ 1425290 w 1620591"/>
              <a:gd name="connsiteY100" fmla="*/ 481013 h 1588294"/>
              <a:gd name="connsiteX101" fmla="*/ 1408622 w 1620591"/>
              <a:gd name="connsiteY101" fmla="*/ 495300 h 1588294"/>
              <a:gd name="connsiteX102" fmla="*/ 1399097 w 1620591"/>
              <a:gd name="connsiteY102" fmla="*/ 509588 h 1588294"/>
              <a:gd name="connsiteX103" fmla="*/ 1396715 w 1620591"/>
              <a:gd name="connsiteY103" fmla="*/ 516732 h 1588294"/>
              <a:gd name="connsiteX104" fmla="*/ 1382428 w 1620591"/>
              <a:gd name="connsiteY104" fmla="*/ 531019 h 1588294"/>
              <a:gd name="connsiteX105" fmla="*/ 1377665 w 1620591"/>
              <a:gd name="connsiteY105" fmla="*/ 540544 h 1588294"/>
              <a:gd name="connsiteX106" fmla="*/ 1360997 w 1620591"/>
              <a:gd name="connsiteY106" fmla="*/ 561975 h 1588294"/>
              <a:gd name="connsiteX107" fmla="*/ 1351472 w 1620591"/>
              <a:gd name="connsiteY107" fmla="*/ 576263 h 1588294"/>
              <a:gd name="connsiteX108" fmla="*/ 1337184 w 1620591"/>
              <a:gd name="connsiteY108" fmla="*/ 590550 h 1588294"/>
              <a:gd name="connsiteX109" fmla="*/ 1332422 w 1620591"/>
              <a:gd name="connsiteY109" fmla="*/ 600075 h 1588294"/>
              <a:gd name="connsiteX110" fmla="*/ 1325278 w 1620591"/>
              <a:gd name="connsiteY110" fmla="*/ 607219 h 1588294"/>
              <a:gd name="connsiteX111" fmla="*/ 1322897 w 1620591"/>
              <a:gd name="connsiteY111" fmla="*/ 614363 h 1588294"/>
              <a:gd name="connsiteX112" fmla="*/ 1310990 w 1620591"/>
              <a:gd name="connsiteY112" fmla="*/ 626269 h 1588294"/>
              <a:gd name="connsiteX113" fmla="*/ 1301465 w 1620591"/>
              <a:gd name="connsiteY113" fmla="*/ 642938 h 1588294"/>
              <a:gd name="connsiteX114" fmla="*/ 1296703 w 1620591"/>
              <a:gd name="connsiteY114" fmla="*/ 650082 h 1588294"/>
              <a:gd name="connsiteX115" fmla="*/ 1289559 w 1620591"/>
              <a:gd name="connsiteY115" fmla="*/ 657225 h 1588294"/>
              <a:gd name="connsiteX116" fmla="*/ 1280034 w 1620591"/>
              <a:gd name="connsiteY116" fmla="*/ 671513 h 1588294"/>
              <a:gd name="connsiteX117" fmla="*/ 1268128 w 1620591"/>
              <a:gd name="connsiteY117" fmla="*/ 685800 h 1588294"/>
              <a:gd name="connsiteX118" fmla="*/ 1260984 w 1620591"/>
              <a:gd name="connsiteY118" fmla="*/ 692944 h 1588294"/>
              <a:gd name="connsiteX119" fmla="*/ 1258603 w 1620591"/>
              <a:gd name="connsiteY119" fmla="*/ 700088 h 1588294"/>
              <a:gd name="connsiteX120" fmla="*/ 1246697 w 1620591"/>
              <a:gd name="connsiteY120" fmla="*/ 714375 h 1588294"/>
              <a:gd name="connsiteX121" fmla="*/ 1241934 w 1620591"/>
              <a:gd name="connsiteY121" fmla="*/ 731044 h 1588294"/>
              <a:gd name="connsiteX122" fmla="*/ 1237172 w 1620591"/>
              <a:gd name="connsiteY122" fmla="*/ 738188 h 1588294"/>
              <a:gd name="connsiteX123" fmla="*/ 1230028 w 1620591"/>
              <a:gd name="connsiteY123" fmla="*/ 752475 h 1588294"/>
              <a:gd name="connsiteX124" fmla="*/ 1222884 w 1620591"/>
              <a:gd name="connsiteY124" fmla="*/ 766763 h 1588294"/>
              <a:gd name="connsiteX125" fmla="*/ 1218122 w 1620591"/>
              <a:gd name="connsiteY125" fmla="*/ 781050 h 1588294"/>
              <a:gd name="connsiteX126" fmla="*/ 1203834 w 1620591"/>
              <a:gd name="connsiteY126" fmla="*/ 802482 h 1588294"/>
              <a:gd name="connsiteX127" fmla="*/ 1199072 w 1620591"/>
              <a:gd name="connsiteY127" fmla="*/ 809625 h 1588294"/>
              <a:gd name="connsiteX128" fmla="*/ 1196690 w 1620591"/>
              <a:gd name="connsiteY128" fmla="*/ 816769 h 1588294"/>
              <a:gd name="connsiteX129" fmla="*/ 1187165 w 1620591"/>
              <a:gd name="connsiteY129" fmla="*/ 831057 h 1588294"/>
              <a:gd name="connsiteX130" fmla="*/ 1180022 w 1620591"/>
              <a:gd name="connsiteY130" fmla="*/ 845344 h 1588294"/>
              <a:gd name="connsiteX131" fmla="*/ 1177640 w 1620591"/>
              <a:gd name="connsiteY131" fmla="*/ 852488 h 1588294"/>
              <a:gd name="connsiteX132" fmla="*/ 1170497 w 1620591"/>
              <a:gd name="connsiteY132" fmla="*/ 857250 h 1588294"/>
              <a:gd name="connsiteX133" fmla="*/ 1158590 w 1620591"/>
              <a:gd name="connsiteY133" fmla="*/ 878682 h 1588294"/>
              <a:gd name="connsiteX134" fmla="*/ 1146684 w 1620591"/>
              <a:gd name="connsiteY134" fmla="*/ 895350 h 1588294"/>
              <a:gd name="connsiteX135" fmla="*/ 1139540 w 1620591"/>
              <a:gd name="connsiteY135" fmla="*/ 916782 h 1588294"/>
              <a:gd name="connsiteX136" fmla="*/ 1137159 w 1620591"/>
              <a:gd name="connsiteY136" fmla="*/ 923925 h 1588294"/>
              <a:gd name="connsiteX137" fmla="*/ 1127634 w 1620591"/>
              <a:gd name="connsiteY137" fmla="*/ 938213 h 1588294"/>
              <a:gd name="connsiteX138" fmla="*/ 1122872 w 1620591"/>
              <a:gd name="connsiteY138" fmla="*/ 952500 h 1588294"/>
              <a:gd name="connsiteX139" fmla="*/ 1113347 w 1620591"/>
              <a:gd name="connsiteY139" fmla="*/ 969169 h 1588294"/>
              <a:gd name="connsiteX140" fmla="*/ 1108584 w 1620591"/>
              <a:gd name="connsiteY140" fmla="*/ 983457 h 1588294"/>
              <a:gd name="connsiteX141" fmla="*/ 1106203 w 1620591"/>
              <a:gd name="connsiteY141" fmla="*/ 992982 h 1588294"/>
              <a:gd name="connsiteX142" fmla="*/ 1099059 w 1620591"/>
              <a:gd name="connsiteY142" fmla="*/ 1002507 h 1588294"/>
              <a:gd name="connsiteX143" fmla="*/ 1089534 w 1620591"/>
              <a:gd name="connsiteY143" fmla="*/ 1023938 h 1588294"/>
              <a:gd name="connsiteX144" fmla="*/ 1084772 w 1620591"/>
              <a:gd name="connsiteY144" fmla="*/ 1038225 h 1588294"/>
              <a:gd name="connsiteX145" fmla="*/ 1082390 w 1620591"/>
              <a:gd name="connsiteY145" fmla="*/ 1045369 h 1588294"/>
              <a:gd name="connsiteX146" fmla="*/ 1077628 w 1620591"/>
              <a:gd name="connsiteY146" fmla="*/ 1052513 h 1588294"/>
              <a:gd name="connsiteX147" fmla="*/ 1072865 w 1620591"/>
              <a:gd name="connsiteY147" fmla="*/ 1066800 h 1588294"/>
              <a:gd name="connsiteX148" fmla="*/ 1070484 w 1620591"/>
              <a:gd name="connsiteY148" fmla="*/ 1076325 h 1588294"/>
              <a:gd name="connsiteX149" fmla="*/ 1065722 w 1620591"/>
              <a:gd name="connsiteY149" fmla="*/ 1083469 h 1588294"/>
              <a:gd name="connsiteX150" fmla="*/ 1063340 w 1620591"/>
              <a:gd name="connsiteY150" fmla="*/ 1090613 h 1588294"/>
              <a:gd name="connsiteX151" fmla="*/ 1058578 w 1620591"/>
              <a:gd name="connsiteY151" fmla="*/ 1100138 h 1588294"/>
              <a:gd name="connsiteX152" fmla="*/ 1051434 w 1620591"/>
              <a:gd name="connsiteY152" fmla="*/ 1114425 h 1588294"/>
              <a:gd name="connsiteX153" fmla="*/ 1041909 w 1620591"/>
              <a:gd name="connsiteY153" fmla="*/ 1143000 h 1588294"/>
              <a:gd name="connsiteX154" fmla="*/ 1039528 w 1620591"/>
              <a:gd name="connsiteY154" fmla="*/ 1150144 h 1588294"/>
              <a:gd name="connsiteX155" fmla="*/ 1037147 w 1620591"/>
              <a:gd name="connsiteY155" fmla="*/ 1157288 h 1588294"/>
              <a:gd name="connsiteX156" fmla="*/ 1032384 w 1620591"/>
              <a:gd name="connsiteY156" fmla="*/ 1176338 h 1588294"/>
              <a:gd name="connsiteX157" fmla="*/ 1030003 w 1620591"/>
              <a:gd name="connsiteY157" fmla="*/ 1183482 h 1588294"/>
              <a:gd name="connsiteX158" fmla="*/ 1025240 w 1620591"/>
              <a:gd name="connsiteY158" fmla="*/ 1204913 h 1588294"/>
              <a:gd name="connsiteX159" fmla="*/ 1018097 w 1620591"/>
              <a:gd name="connsiteY159" fmla="*/ 1221582 h 1588294"/>
              <a:gd name="connsiteX160" fmla="*/ 1010953 w 1620591"/>
              <a:gd name="connsiteY160" fmla="*/ 1243013 h 1588294"/>
              <a:gd name="connsiteX161" fmla="*/ 1008572 w 1620591"/>
              <a:gd name="connsiteY161" fmla="*/ 1250157 h 1588294"/>
              <a:gd name="connsiteX162" fmla="*/ 1006190 w 1620591"/>
              <a:gd name="connsiteY162" fmla="*/ 1257300 h 1588294"/>
              <a:gd name="connsiteX163" fmla="*/ 1001428 w 1620591"/>
              <a:gd name="connsiteY163" fmla="*/ 1273969 h 1588294"/>
              <a:gd name="connsiteX164" fmla="*/ 999047 w 1620591"/>
              <a:gd name="connsiteY164" fmla="*/ 1290638 h 1588294"/>
              <a:gd name="connsiteX165" fmla="*/ 996665 w 1620591"/>
              <a:gd name="connsiteY165" fmla="*/ 1297782 h 1588294"/>
              <a:gd name="connsiteX166" fmla="*/ 994284 w 1620591"/>
              <a:gd name="connsiteY166" fmla="*/ 1307307 h 1588294"/>
              <a:gd name="connsiteX167" fmla="*/ 989522 w 1620591"/>
              <a:gd name="connsiteY167" fmla="*/ 1321594 h 1588294"/>
              <a:gd name="connsiteX168" fmla="*/ 984759 w 1620591"/>
              <a:gd name="connsiteY168" fmla="*/ 1340644 h 1588294"/>
              <a:gd name="connsiteX169" fmla="*/ 982378 w 1620591"/>
              <a:gd name="connsiteY169" fmla="*/ 1393032 h 1588294"/>
              <a:gd name="connsiteX170" fmla="*/ 979997 w 1620591"/>
              <a:gd name="connsiteY170" fmla="*/ 1404938 h 1588294"/>
              <a:gd name="connsiteX171" fmla="*/ 975234 w 1620591"/>
              <a:gd name="connsiteY171" fmla="*/ 1459707 h 1588294"/>
              <a:gd name="connsiteX172" fmla="*/ 972853 w 1620591"/>
              <a:gd name="connsiteY172" fmla="*/ 1478757 h 1588294"/>
              <a:gd name="connsiteX173" fmla="*/ 970472 w 1620591"/>
              <a:gd name="connsiteY173" fmla="*/ 1485900 h 1588294"/>
              <a:gd name="connsiteX174" fmla="*/ 965709 w 1620591"/>
              <a:gd name="connsiteY174" fmla="*/ 1588294 h 1588294"/>
              <a:gd name="connsiteX175" fmla="*/ 956184 w 1620591"/>
              <a:gd name="connsiteY175" fmla="*/ 1585913 h 1588294"/>
              <a:gd name="connsiteX176" fmla="*/ 937134 w 1620591"/>
              <a:gd name="connsiteY176" fmla="*/ 1581150 h 1588294"/>
              <a:gd name="connsiteX177" fmla="*/ 915703 w 1620591"/>
              <a:gd name="connsiteY177" fmla="*/ 1578769 h 1588294"/>
              <a:gd name="connsiteX178" fmla="*/ 899034 w 1620591"/>
              <a:gd name="connsiteY178" fmla="*/ 1576388 h 1588294"/>
              <a:gd name="connsiteX179" fmla="*/ 884747 w 1620591"/>
              <a:gd name="connsiteY179" fmla="*/ 1569244 h 1588294"/>
              <a:gd name="connsiteX180" fmla="*/ 877603 w 1620591"/>
              <a:gd name="connsiteY180" fmla="*/ 1566863 h 1588294"/>
              <a:gd name="connsiteX181" fmla="*/ 863315 w 1620591"/>
              <a:gd name="connsiteY181" fmla="*/ 1557338 h 1588294"/>
              <a:gd name="connsiteX182" fmla="*/ 856172 w 1620591"/>
              <a:gd name="connsiteY182" fmla="*/ 1552575 h 1588294"/>
              <a:gd name="connsiteX183" fmla="*/ 849028 w 1620591"/>
              <a:gd name="connsiteY183" fmla="*/ 1550194 h 1588294"/>
              <a:gd name="connsiteX184" fmla="*/ 829978 w 1620591"/>
              <a:gd name="connsiteY184" fmla="*/ 1533525 h 1588294"/>
              <a:gd name="connsiteX185" fmla="*/ 822834 w 1620591"/>
              <a:gd name="connsiteY185" fmla="*/ 1531144 h 1588294"/>
              <a:gd name="connsiteX186" fmla="*/ 808547 w 1620591"/>
              <a:gd name="connsiteY186" fmla="*/ 1521619 h 1588294"/>
              <a:gd name="connsiteX187" fmla="*/ 787115 w 1620591"/>
              <a:gd name="connsiteY187" fmla="*/ 1507332 h 1588294"/>
              <a:gd name="connsiteX188" fmla="*/ 772828 w 1620591"/>
              <a:gd name="connsiteY188" fmla="*/ 1497807 h 1588294"/>
              <a:gd name="connsiteX189" fmla="*/ 765684 w 1620591"/>
              <a:gd name="connsiteY189" fmla="*/ 1495425 h 1588294"/>
              <a:gd name="connsiteX190" fmla="*/ 751397 w 1620591"/>
              <a:gd name="connsiteY190" fmla="*/ 1485900 h 1588294"/>
              <a:gd name="connsiteX191" fmla="*/ 734728 w 1620591"/>
              <a:gd name="connsiteY191" fmla="*/ 1473994 h 1588294"/>
              <a:gd name="connsiteX192" fmla="*/ 720440 w 1620591"/>
              <a:gd name="connsiteY192" fmla="*/ 1469232 h 1588294"/>
              <a:gd name="connsiteX193" fmla="*/ 713297 w 1620591"/>
              <a:gd name="connsiteY193" fmla="*/ 1464469 h 1588294"/>
              <a:gd name="connsiteX194" fmla="*/ 706153 w 1620591"/>
              <a:gd name="connsiteY194" fmla="*/ 1462088 h 1588294"/>
              <a:gd name="connsiteX195" fmla="*/ 691865 w 1620591"/>
              <a:gd name="connsiteY195" fmla="*/ 1452563 h 1588294"/>
              <a:gd name="connsiteX196" fmla="*/ 684722 w 1620591"/>
              <a:gd name="connsiteY196" fmla="*/ 1447800 h 1588294"/>
              <a:gd name="connsiteX197" fmla="*/ 677578 w 1620591"/>
              <a:gd name="connsiteY197" fmla="*/ 1440657 h 1588294"/>
              <a:gd name="connsiteX198" fmla="*/ 670434 w 1620591"/>
              <a:gd name="connsiteY198" fmla="*/ 1438275 h 1588294"/>
              <a:gd name="connsiteX199" fmla="*/ 658528 w 1620591"/>
              <a:gd name="connsiteY199" fmla="*/ 1423988 h 1588294"/>
              <a:gd name="connsiteX200" fmla="*/ 651384 w 1620591"/>
              <a:gd name="connsiteY200" fmla="*/ 1416844 h 1588294"/>
              <a:gd name="connsiteX201" fmla="*/ 637097 w 1620591"/>
              <a:gd name="connsiteY201" fmla="*/ 1395413 h 1588294"/>
              <a:gd name="connsiteX202" fmla="*/ 627572 w 1620591"/>
              <a:gd name="connsiteY202" fmla="*/ 1381125 h 1588294"/>
              <a:gd name="connsiteX203" fmla="*/ 622809 w 1620591"/>
              <a:gd name="connsiteY203" fmla="*/ 1373982 h 1588294"/>
              <a:gd name="connsiteX204" fmla="*/ 608522 w 1620591"/>
              <a:gd name="connsiteY204" fmla="*/ 1366838 h 1588294"/>
              <a:gd name="connsiteX205" fmla="*/ 601378 w 1620591"/>
              <a:gd name="connsiteY205" fmla="*/ 1364457 h 1588294"/>
              <a:gd name="connsiteX206" fmla="*/ 587090 w 1620591"/>
              <a:gd name="connsiteY206" fmla="*/ 1354932 h 1588294"/>
              <a:gd name="connsiteX207" fmla="*/ 563278 w 1620591"/>
              <a:gd name="connsiteY207" fmla="*/ 1343025 h 1588294"/>
              <a:gd name="connsiteX208" fmla="*/ 556134 w 1620591"/>
              <a:gd name="connsiteY208" fmla="*/ 1338263 h 1588294"/>
              <a:gd name="connsiteX209" fmla="*/ 548990 w 1620591"/>
              <a:gd name="connsiteY209" fmla="*/ 1335882 h 1588294"/>
              <a:gd name="connsiteX210" fmla="*/ 537084 w 1620591"/>
              <a:gd name="connsiteY210" fmla="*/ 1326357 h 1588294"/>
              <a:gd name="connsiteX211" fmla="*/ 525178 w 1620591"/>
              <a:gd name="connsiteY211" fmla="*/ 1314450 h 1588294"/>
              <a:gd name="connsiteX212" fmla="*/ 510890 w 1620591"/>
              <a:gd name="connsiteY212" fmla="*/ 1302544 h 1588294"/>
              <a:gd name="connsiteX213" fmla="*/ 498984 w 1620591"/>
              <a:gd name="connsiteY213" fmla="*/ 1288257 h 1588294"/>
              <a:gd name="connsiteX214" fmla="*/ 494222 w 1620591"/>
              <a:gd name="connsiteY214" fmla="*/ 1281113 h 1588294"/>
              <a:gd name="connsiteX215" fmla="*/ 487078 w 1620591"/>
              <a:gd name="connsiteY215" fmla="*/ 1273969 h 1588294"/>
              <a:gd name="connsiteX216" fmla="*/ 482315 w 1620591"/>
              <a:gd name="connsiteY216" fmla="*/ 1266825 h 1588294"/>
              <a:gd name="connsiteX217" fmla="*/ 475172 w 1620591"/>
              <a:gd name="connsiteY217" fmla="*/ 1262063 h 1588294"/>
              <a:gd name="connsiteX218" fmla="*/ 463265 w 1620591"/>
              <a:gd name="connsiteY218" fmla="*/ 1240632 h 1588294"/>
              <a:gd name="connsiteX219" fmla="*/ 456122 w 1620591"/>
              <a:gd name="connsiteY219" fmla="*/ 1233488 h 1588294"/>
              <a:gd name="connsiteX220" fmla="*/ 446597 w 1620591"/>
              <a:gd name="connsiteY220" fmla="*/ 1219200 h 1588294"/>
              <a:gd name="connsiteX221" fmla="*/ 441834 w 1620591"/>
              <a:gd name="connsiteY221" fmla="*/ 1212057 h 1588294"/>
              <a:gd name="connsiteX222" fmla="*/ 434690 w 1620591"/>
              <a:gd name="connsiteY222" fmla="*/ 1207294 h 1588294"/>
              <a:gd name="connsiteX223" fmla="*/ 418022 w 1620591"/>
              <a:gd name="connsiteY223" fmla="*/ 1188244 h 1588294"/>
              <a:gd name="connsiteX224" fmla="*/ 406115 w 1620591"/>
              <a:gd name="connsiteY224" fmla="*/ 1173957 h 1588294"/>
              <a:gd name="connsiteX225" fmla="*/ 401353 w 1620591"/>
              <a:gd name="connsiteY225" fmla="*/ 1166813 h 1588294"/>
              <a:gd name="connsiteX226" fmla="*/ 394209 w 1620591"/>
              <a:gd name="connsiteY226" fmla="*/ 1159669 h 1588294"/>
              <a:gd name="connsiteX227" fmla="*/ 384684 w 1620591"/>
              <a:gd name="connsiteY227" fmla="*/ 1145382 h 1588294"/>
              <a:gd name="connsiteX228" fmla="*/ 379922 w 1620591"/>
              <a:gd name="connsiteY228" fmla="*/ 1138238 h 1588294"/>
              <a:gd name="connsiteX229" fmla="*/ 372778 w 1620591"/>
              <a:gd name="connsiteY229" fmla="*/ 1133475 h 1588294"/>
              <a:gd name="connsiteX230" fmla="*/ 363253 w 1620591"/>
              <a:gd name="connsiteY230" fmla="*/ 1121569 h 1588294"/>
              <a:gd name="connsiteX231" fmla="*/ 360872 w 1620591"/>
              <a:gd name="connsiteY231" fmla="*/ 1114425 h 1588294"/>
              <a:gd name="connsiteX232" fmla="*/ 353728 w 1620591"/>
              <a:gd name="connsiteY232" fmla="*/ 1107282 h 1588294"/>
              <a:gd name="connsiteX233" fmla="*/ 348965 w 1620591"/>
              <a:gd name="connsiteY233" fmla="*/ 1100138 h 1588294"/>
              <a:gd name="connsiteX234" fmla="*/ 346584 w 1620591"/>
              <a:gd name="connsiteY234" fmla="*/ 1092994 h 1588294"/>
              <a:gd name="connsiteX235" fmla="*/ 339440 w 1620591"/>
              <a:gd name="connsiteY235" fmla="*/ 1085850 h 1588294"/>
              <a:gd name="connsiteX236" fmla="*/ 334678 w 1620591"/>
              <a:gd name="connsiteY236" fmla="*/ 1078707 h 1588294"/>
              <a:gd name="connsiteX237" fmla="*/ 322772 w 1620591"/>
              <a:gd name="connsiteY237" fmla="*/ 1057275 h 1588294"/>
              <a:gd name="connsiteX238" fmla="*/ 318009 w 1620591"/>
              <a:gd name="connsiteY238" fmla="*/ 1050132 h 1588294"/>
              <a:gd name="connsiteX239" fmla="*/ 310865 w 1620591"/>
              <a:gd name="connsiteY239" fmla="*/ 1045369 h 1588294"/>
              <a:gd name="connsiteX240" fmla="*/ 303722 w 1620591"/>
              <a:gd name="connsiteY240" fmla="*/ 1031082 h 1588294"/>
              <a:gd name="connsiteX241" fmla="*/ 294197 w 1620591"/>
              <a:gd name="connsiteY241" fmla="*/ 1016794 h 1588294"/>
              <a:gd name="connsiteX242" fmla="*/ 284672 w 1620591"/>
              <a:gd name="connsiteY242" fmla="*/ 1004888 h 1588294"/>
              <a:gd name="connsiteX243" fmla="*/ 282290 w 1620591"/>
              <a:gd name="connsiteY243" fmla="*/ 997744 h 1588294"/>
              <a:gd name="connsiteX244" fmla="*/ 275147 w 1620591"/>
              <a:gd name="connsiteY244" fmla="*/ 990600 h 1588294"/>
              <a:gd name="connsiteX245" fmla="*/ 263240 w 1620591"/>
              <a:gd name="connsiteY245" fmla="*/ 976313 h 1588294"/>
              <a:gd name="connsiteX246" fmla="*/ 253715 w 1620591"/>
              <a:gd name="connsiteY246" fmla="*/ 962025 h 1588294"/>
              <a:gd name="connsiteX247" fmla="*/ 241809 w 1620591"/>
              <a:gd name="connsiteY247" fmla="*/ 950119 h 1588294"/>
              <a:gd name="connsiteX248" fmla="*/ 229903 w 1620591"/>
              <a:gd name="connsiteY248" fmla="*/ 928688 h 1588294"/>
              <a:gd name="connsiteX249" fmla="*/ 220378 w 1620591"/>
              <a:gd name="connsiteY249" fmla="*/ 914400 h 1588294"/>
              <a:gd name="connsiteX250" fmla="*/ 215615 w 1620591"/>
              <a:gd name="connsiteY250" fmla="*/ 907257 h 1588294"/>
              <a:gd name="connsiteX251" fmla="*/ 198947 w 1620591"/>
              <a:gd name="connsiteY251" fmla="*/ 883444 h 1588294"/>
              <a:gd name="connsiteX252" fmla="*/ 187040 w 1620591"/>
              <a:gd name="connsiteY252" fmla="*/ 864394 h 1588294"/>
              <a:gd name="connsiteX253" fmla="*/ 182278 w 1620591"/>
              <a:gd name="connsiteY253" fmla="*/ 857250 h 1588294"/>
              <a:gd name="connsiteX254" fmla="*/ 175134 w 1620591"/>
              <a:gd name="connsiteY254" fmla="*/ 850107 h 1588294"/>
              <a:gd name="connsiteX255" fmla="*/ 170372 w 1620591"/>
              <a:gd name="connsiteY255" fmla="*/ 835819 h 1588294"/>
              <a:gd name="connsiteX256" fmla="*/ 165609 w 1620591"/>
              <a:gd name="connsiteY256" fmla="*/ 828675 h 1588294"/>
              <a:gd name="connsiteX257" fmla="*/ 163228 w 1620591"/>
              <a:gd name="connsiteY257" fmla="*/ 821532 h 1588294"/>
              <a:gd name="connsiteX258" fmla="*/ 158465 w 1620591"/>
              <a:gd name="connsiteY258" fmla="*/ 814388 h 1588294"/>
              <a:gd name="connsiteX259" fmla="*/ 148940 w 1620591"/>
              <a:gd name="connsiteY259" fmla="*/ 792957 h 1588294"/>
              <a:gd name="connsiteX260" fmla="*/ 146559 w 1620591"/>
              <a:gd name="connsiteY260" fmla="*/ 785813 h 1588294"/>
              <a:gd name="connsiteX261" fmla="*/ 137034 w 1620591"/>
              <a:gd name="connsiteY261" fmla="*/ 769144 h 1588294"/>
              <a:gd name="connsiteX262" fmla="*/ 127509 w 1620591"/>
              <a:gd name="connsiteY262" fmla="*/ 747713 h 1588294"/>
              <a:gd name="connsiteX263" fmla="*/ 120365 w 1620591"/>
              <a:gd name="connsiteY263" fmla="*/ 733425 h 1588294"/>
              <a:gd name="connsiteX264" fmla="*/ 113222 w 1620591"/>
              <a:gd name="connsiteY264" fmla="*/ 711994 h 1588294"/>
              <a:gd name="connsiteX265" fmla="*/ 110840 w 1620591"/>
              <a:gd name="connsiteY265" fmla="*/ 704850 h 1588294"/>
              <a:gd name="connsiteX266" fmla="*/ 106078 w 1620591"/>
              <a:gd name="connsiteY266" fmla="*/ 697707 h 1588294"/>
              <a:gd name="connsiteX267" fmla="*/ 98934 w 1620591"/>
              <a:gd name="connsiteY267" fmla="*/ 676275 h 1588294"/>
              <a:gd name="connsiteX268" fmla="*/ 94172 w 1620591"/>
              <a:gd name="connsiteY268" fmla="*/ 661988 h 1588294"/>
              <a:gd name="connsiteX269" fmla="*/ 89409 w 1620591"/>
              <a:gd name="connsiteY269" fmla="*/ 640557 h 1588294"/>
              <a:gd name="connsiteX270" fmla="*/ 87028 w 1620591"/>
              <a:gd name="connsiteY270" fmla="*/ 619125 h 1588294"/>
              <a:gd name="connsiteX271" fmla="*/ 84647 w 1620591"/>
              <a:gd name="connsiteY271" fmla="*/ 602457 h 1588294"/>
              <a:gd name="connsiteX272" fmla="*/ 82265 w 1620591"/>
              <a:gd name="connsiteY272" fmla="*/ 588169 h 1588294"/>
              <a:gd name="connsiteX273" fmla="*/ 77503 w 1620591"/>
              <a:gd name="connsiteY273" fmla="*/ 573882 h 1588294"/>
              <a:gd name="connsiteX274" fmla="*/ 72740 w 1620591"/>
              <a:gd name="connsiteY274" fmla="*/ 557213 h 1588294"/>
              <a:gd name="connsiteX275" fmla="*/ 70359 w 1620591"/>
              <a:gd name="connsiteY275" fmla="*/ 550069 h 1588294"/>
              <a:gd name="connsiteX276" fmla="*/ 67978 w 1620591"/>
              <a:gd name="connsiteY276" fmla="*/ 540544 h 1588294"/>
              <a:gd name="connsiteX277" fmla="*/ 60834 w 1620591"/>
              <a:gd name="connsiteY277" fmla="*/ 519113 h 1588294"/>
              <a:gd name="connsiteX278" fmla="*/ 58453 w 1620591"/>
              <a:gd name="connsiteY278" fmla="*/ 511969 h 1588294"/>
              <a:gd name="connsiteX279" fmla="*/ 56072 w 1620591"/>
              <a:gd name="connsiteY279" fmla="*/ 504825 h 1588294"/>
              <a:gd name="connsiteX280" fmla="*/ 51309 w 1620591"/>
              <a:gd name="connsiteY280" fmla="*/ 497682 h 1588294"/>
              <a:gd name="connsiteX281" fmla="*/ 48928 w 1620591"/>
              <a:gd name="connsiteY281" fmla="*/ 490538 h 1588294"/>
              <a:gd name="connsiteX282" fmla="*/ 44165 w 1620591"/>
              <a:gd name="connsiteY282" fmla="*/ 481013 h 1588294"/>
              <a:gd name="connsiteX283" fmla="*/ 41784 w 1620591"/>
              <a:gd name="connsiteY283" fmla="*/ 471488 h 1588294"/>
              <a:gd name="connsiteX284" fmla="*/ 34640 w 1620591"/>
              <a:gd name="connsiteY284" fmla="*/ 450057 h 1588294"/>
              <a:gd name="connsiteX285" fmla="*/ 29878 w 1620591"/>
              <a:gd name="connsiteY285" fmla="*/ 435769 h 1588294"/>
              <a:gd name="connsiteX286" fmla="*/ 27497 w 1620591"/>
              <a:gd name="connsiteY286" fmla="*/ 428625 h 1588294"/>
              <a:gd name="connsiteX287" fmla="*/ 22734 w 1620591"/>
              <a:gd name="connsiteY287" fmla="*/ 397669 h 1588294"/>
              <a:gd name="connsiteX288" fmla="*/ 20353 w 1620591"/>
              <a:gd name="connsiteY288" fmla="*/ 390525 h 1588294"/>
              <a:gd name="connsiteX289" fmla="*/ 17972 w 1620591"/>
              <a:gd name="connsiteY289" fmla="*/ 371475 h 1588294"/>
              <a:gd name="connsiteX290" fmla="*/ 13209 w 1620591"/>
              <a:gd name="connsiteY290" fmla="*/ 304800 h 1588294"/>
              <a:gd name="connsiteX291" fmla="*/ 29878 w 1620591"/>
              <a:gd name="connsiteY291" fmla="*/ 140494 h 1588294"/>
              <a:gd name="connsiteX292" fmla="*/ 32259 w 1620591"/>
              <a:gd name="connsiteY292" fmla="*/ 135732 h 158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620591" h="1588294">
                <a:moveTo>
                  <a:pt x="32259" y="135732"/>
                </a:moveTo>
                <a:cubicBezTo>
                  <a:pt x="36228" y="133748"/>
                  <a:pt x="47425" y="132765"/>
                  <a:pt x="53690" y="128588"/>
                </a:cubicBezTo>
                <a:cubicBezTo>
                  <a:pt x="67417" y="119436"/>
                  <a:pt x="54177" y="127358"/>
                  <a:pt x="67978" y="121444"/>
                </a:cubicBezTo>
                <a:cubicBezTo>
                  <a:pt x="71241" y="120046"/>
                  <a:pt x="74207" y="118000"/>
                  <a:pt x="77503" y="116682"/>
                </a:cubicBezTo>
                <a:cubicBezTo>
                  <a:pt x="82164" y="114818"/>
                  <a:pt x="87028" y="113507"/>
                  <a:pt x="91790" y="111919"/>
                </a:cubicBezTo>
                <a:lnTo>
                  <a:pt x="98934" y="109538"/>
                </a:lnTo>
                <a:cubicBezTo>
                  <a:pt x="101315" y="107950"/>
                  <a:pt x="103463" y="105937"/>
                  <a:pt x="106078" y="104775"/>
                </a:cubicBezTo>
                <a:cubicBezTo>
                  <a:pt x="110665" y="102736"/>
                  <a:pt x="120365" y="100013"/>
                  <a:pt x="120365" y="100013"/>
                </a:cubicBezTo>
                <a:cubicBezTo>
                  <a:pt x="122746" y="98425"/>
                  <a:pt x="124949" y="96530"/>
                  <a:pt x="127509" y="95250"/>
                </a:cubicBezTo>
                <a:cubicBezTo>
                  <a:pt x="131510" y="93250"/>
                  <a:pt x="140364" y="91632"/>
                  <a:pt x="144178" y="90488"/>
                </a:cubicBezTo>
                <a:cubicBezTo>
                  <a:pt x="151391" y="88324"/>
                  <a:pt x="158465" y="85725"/>
                  <a:pt x="165609" y="83344"/>
                </a:cubicBezTo>
                <a:cubicBezTo>
                  <a:pt x="167990" y="82550"/>
                  <a:pt x="170292" y="81455"/>
                  <a:pt x="172753" y="80963"/>
                </a:cubicBezTo>
                <a:cubicBezTo>
                  <a:pt x="179565" y="79601"/>
                  <a:pt x="187447" y="78221"/>
                  <a:pt x="194184" y="76200"/>
                </a:cubicBezTo>
                <a:cubicBezTo>
                  <a:pt x="194197" y="76196"/>
                  <a:pt x="212036" y="70250"/>
                  <a:pt x="215615" y="69057"/>
                </a:cubicBezTo>
                <a:cubicBezTo>
                  <a:pt x="217996" y="68263"/>
                  <a:pt x="220670" y="68067"/>
                  <a:pt x="222759" y="66675"/>
                </a:cubicBezTo>
                <a:cubicBezTo>
                  <a:pt x="225140" y="65088"/>
                  <a:pt x="227272" y="63040"/>
                  <a:pt x="229903" y="61913"/>
                </a:cubicBezTo>
                <a:cubicBezTo>
                  <a:pt x="232911" y="60624"/>
                  <a:pt x="236281" y="60431"/>
                  <a:pt x="239428" y="59532"/>
                </a:cubicBezTo>
                <a:cubicBezTo>
                  <a:pt x="248816" y="56849"/>
                  <a:pt x="245259" y="56801"/>
                  <a:pt x="256097" y="54769"/>
                </a:cubicBezTo>
                <a:cubicBezTo>
                  <a:pt x="265588" y="52990"/>
                  <a:pt x="284672" y="50007"/>
                  <a:pt x="284672" y="50007"/>
                </a:cubicBezTo>
                <a:cubicBezTo>
                  <a:pt x="300805" y="44627"/>
                  <a:pt x="281133" y="50714"/>
                  <a:pt x="308484" y="45244"/>
                </a:cubicBezTo>
                <a:cubicBezTo>
                  <a:pt x="310945" y="44752"/>
                  <a:pt x="313167" y="43355"/>
                  <a:pt x="315628" y="42863"/>
                </a:cubicBezTo>
                <a:cubicBezTo>
                  <a:pt x="321132" y="41762"/>
                  <a:pt x="326775" y="41486"/>
                  <a:pt x="332297" y="40482"/>
                </a:cubicBezTo>
                <a:cubicBezTo>
                  <a:pt x="335517" y="39896"/>
                  <a:pt x="338687" y="39040"/>
                  <a:pt x="341822" y="38100"/>
                </a:cubicBezTo>
                <a:cubicBezTo>
                  <a:pt x="346630" y="36657"/>
                  <a:pt x="351157" y="34163"/>
                  <a:pt x="356109" y="33338"/>
                </a:cubicBezTo>
                <a:lnTo>
                  <a:pt x="370397" y="30957"/>
                </a:lnTo>
                <a:cubicBezTo>
                  <a:pt x="372778" y="30163"/>
                  <a:pt x="375079" y="29067"/>
                  <a:pt x="377540" y="28575"/>
                </a:cubicBezTo>
                <a:cubicBezTo>
                  <a:pt x="387009" y="26681"/>
                  <a:pt x="396954" y="26866"/>
                  <a:pt x="406115" y="23813"/>
                </a:cubicBezTo>
                <a:cubicBezTo>
                  <a:pt x="419807" y="19250"/>
                  <a:pt x="408040" y="22698"/>
                  <a:pt x="429928" y="19050"/>
                </a:cubicBezTo>
                <a:cubicBezTo>
                  <a:pt x="433920" y="18385"/>
                  <a:pt x="437908" y="17651"/>
                  <a:pt x="441834" y="16669"/>
                </a:cubicBezTo>
                <a:cubicBezTo>
                  <a:pt x="444269" y="16060"/>
                  <a:pt x="446497" y="14670"/>
                  <a:pt x="448978" y="14288"/>
                </a:cubicBezTo>
                <a:cubicBezTo>
                  <a:pt x="470482" y="10980"/>
                  <a:pt x="511762" y="10212"/>
                  <a:pt x="527559" y="9525"/>
                </a:cubicBezTo>
                <a:lnTo>
                  <a:pt x="579947" y="4763"/>
                </a:lnTo>
                <a:cubicBezTo>
                  <a:pt x="618069" y="1831"/>
                  <a:pt x="600617" y="3525"/>
                  <a:pt x="632334" y="0"/>
                </a:cubicBezTo>
                <a:lnTo>
                  <a:pt x="868078" y="2382"/>
                </a:lnTo>
                <a:cubicBezTo>
                  <a:pt x="888517" y="2754"/>
                  <a:pt x="892855" y="5135"/>
                  <a:pt x="910940" y="7144"/>
                </a:cubicBezTo>
                <a:cubicBezTo>
                  <a:pt x="919654" y="8112"/>
                  <a:pt x="928403" y="8731"/>
                  <a:pt x="937134" y="9525"/>
                </a:cubicBezTo>
                <a:cubicBezTo>
                  <a:pt x="939515" y="10319"/>
                  <a:pt x="941828" y="11362"/>
                  <a:pt x="944278" y="11907"/>
                </a:cubicBezTo>
                <a:cubicBezTo>
                  <a:pt x="960829" y="15585"/>
                  <a:pt x="954535" y="12602"/>
                  <a:pt x="968090" y="16669"/>
                </a:cubicBezTo>
                <a:cubicBezTo>
                  <a:pt x="972899" y="18112"/>
                  <a:pt x="977508" y="20215"/>
                  <a:pt x="982378" y="21432"/>
                </a:cubicBezTo>
                <a:cubicBezTo>
                  <a:pt x="985553" y="22226"/>
                  <a:pt x="988798" y="22778"/>
                  <a:pt x="991903" y="23813"/>
                </a:cubicBezTo>
                <a:cubicBezTo>
                  <a:pt x="995958" y="25165"/>
                  <a:pt x="999715" y="27347"/>
                  <a:pt x="1003809" y="28575"/>
                </a:cubicBezTo>
                <a:cubicBezTo>
                  <a:pt x="1007686" y="29738"/>
                  <a:pt x="1011764" y="30079"/>
                  <a:pt x="1015715" y="30957"/>
                </a:cubicBezTo>
                <a:cubicBezTo>
                  <a:pt x="1018910" y="31667"/>
                  <a:pt x="1022040" y="32652"/>
                  <a:pt x="1025240" y="33338"/>
                </a:cubicBezTo>
                <a:cubicBezTo>
                  <a:pt x="1033155" y="35034"/>
                  <a:pt x="1041115" y="36512"/>
                  <a:pt x="1049053" y="38100"/>
                </a:cubicBezTo>
                <a:cubicBezTo>
                  <a:pt x="1049065" y="38102"/>
                  <a:pt x="1072853" y="42862"/>
                  <a:pt x="1072865" y="42863"/>
                </a:cubicBezTo>
                <a:cubicBezTo>
                  <a:pt x="1103868" y="45681"/>
                  <a:pt x="1090411" y="43803"/>
                  <a:pt x="1113347" y="47625"/>
                </a:cubicBezTo>
                <a:cubicBezTo>
                  <a:pt x="1118109" y="49213"/>
                  <a:pt x="1123144" y="50143"/>
                  <a:pt x="1127634" y="52388"/>
                </a:cubicBezTo>
                <a:cubicBezTo>
                  <a:pt x="1130809" y="53975"/>
                  <a:pt x="1133863" y="55832"/>
                  <a:pt x="1137159" y="57150"/>
                </a:cubicBezTo>
                <a:cubicBezTo>
                  <a:pt x="1141820" y="59014"/>
                  <a:pt x="1151447" y="61913"/>
                  <a:pt x="1151447" y="61913"/>
                </a:cubicBezTo>
                <a:cubicBezTo>
                  <a:pt x="1158016" y="68483"/>
                  <a:pt x="1157995" y="69397"/>
                  <a:pt x="1165734" y="73819"/>
                </a:cubicBezTo>
                <a:cubicBezTo>
                  <a:pt x="1168816" y="75580"/>
                  <a:pt x="1171834" y="77648"/>
                  <a:pt x="1175259" y="78582"/>
                </a:cubicBezTo>
                <a:cubicBezTo>
                  <a:pt x="1180674" y="80059"/>
                  <a:pt x="1186406" y="79959"/>
                  <a:pt x="1191928" y="80963"/>
                </a:cubicBezTo>
                <a:cubicBezTo>
                  <a:pt x="1202156" y="82822"/>
                  <a:pt x="1199677" y="83176"/>
                  <a:pt x="1208597" y="85725"/>
                </a:cubicBezTo>
                <a:cubicBezTo>
                  <a:pt x="1211744" y="86624"/>
                  <a:pt x="1214987" y="87167"/>
                  <a:pt x="1218122" y="88107"/>
                </a:cubicBezTo>
                <a:cubicBezTo>
                  <a:pt x="1222930" y="89550"/>
                  <a:pt x="1227539" y="91652"/>
                  <a:pt x="1232409" y="92869"/>
                </a:cubicBezTo>
                <a:cubicBezTo>
                  <a:pt x="1235584" y="93663"/>
                  <a:pt x="1238799" y="94310"/>
                  <a:pt x="1241934" y="95250"/>
                </a:cubicBezTo>
                <a:cubicBezTo>
                  <a:pt x="1246743" y="96693"/>
                  <a:pt x="1251459" y="98425"/>
                  <a:pt x="1256222" y="100013"/>
                </a:cubicBezTo>
                <a:lnTo>
                  <a:pt x="1263365" y="102394"/>
                </a:lnTo>
                <a:cubicBezTo>
                  <a:pt x="1265746" y="103982"/>
                  <a:pt x="1267894" y="105995"/>
                  <a:pt x="1270509" y="107157"/>
                </a:cubicBezTo>
                <a:cubicBezTo>
                  <a:pt x="1275097" y="109196"/>
                  <a:pt x="1284797" y="111919"/>
                  <a:pt x="1284797" y="111919"/>
                </a:cubicBezTo>
                <a:cubicBezTo>
                  <a:pt x="1305253" y="125559"/>
                  <a:pt x="1279380" y="109212"/>
                  <a:pt x="1299084" y="119063"/>
                </a:cubicBezTo>
                <a:cubicBezTo>
                  <a:pt x="1301644" y="120343"/>
                  <a:pt x="1303613" y="122663"/>
                  <a:pt x="1306228" y="123825"/>
                </a:cubicBezTo>
                <a:cubicBezTo>
                  <a:pt x="1310815" y="125864"/>
                  <a:pt x="1315753" y="127000"/>
                  <a:pt x="1320515" y="128588"/>
                </a:cubicBezTo>
                <a:lnTo>
                  <a:pt x="1327659" y="130969"/>
                </a:lnTo>
                <a:lnTo>
                  <a:pt x="1334803" y="133350"/>
                </a:lnTo>
                <a:cubicBezTo>
                  <a:pt x="1337184" y="134938"/>
                  <a:pt x="1339332" y="136951"/>
                  <a:pt x="1341947" y="138113"/>
                </a:cubicBezTo>
                <a:cubicBezTo>
                  <a:pt x="1352586" y="142841"/>
                  <a:pt x="1354487" y="141701"/>
                  <a:pt x="1363378" y="145257"/>
                </a:cubicBezTo>
                <a:cubicBezTo>
                  <a:pt x="1377615" y="150951"/>
                  <a:pt x="1371229" y="148668"/>
                  <a:pt x="1382428" y="152400"/>
                </a:cubicBezTo>
                <a:cubicBezTo>
                  <a:pt x="1402904" y="166051"/>
                  <a:pt x="1376997" y="149684"/>
                  <a:pt x="1396715" y="159544"/>
                </a:cubicBezTo>
                <a:cubicBezTo>
                  <a:pt x="1399275" y="160824"/>
                  <a:pt x="1401334" y="162960"/>
                  <a:pt x="1403859" y="164307"/>
                </a:cubicBezTo>
                <a:cubicBezTo>
                  <a:pt x="1413255" y="169318"/>
                  <a:pt x="1422646" y="174399"/>
                  <a:pt x="1432434" y="178594"/>
                </a:cubicBezTo>
                <a:cubicBezTo>
                  <a:pt x="1437990" y="180975"/>
                  <a:pt x="1443780" y="182872"/>
                  <a:pt x="1449103" y="185738"/>
                </a:cubicBezTo>
                <a:cubicBezTo>
                  <a:pt x="1454143" y="188452"/>
                  <a:pt x="1457960" y="193453"/>
                  <a:pt x="1463390" y="195263"/>
                </a:cubicBezTo>
                <a:cubicBezTo>
                  <a:pt x="1475106" y="199168"/>
                  <a:pt x="1477388" y="199180"/>
                  <a:pt x="1487203" y="204788"/>
                </a:cubicBezTo>
                <a:cubicBezTo>
                  <a:pt x="1489688" y="206208"/>
                  <a:pt x="1491862" y="208130"/>
                  <a:pt x="1494347" y="209550"/>
                </a:cubicBezTo>
                <a:cubicBezTo>
                  <a:pt x="1504163" y="215159"/>
                  <a:pt x="1506443" y="215169"/>
                  <a:pt x="1518159" y="219075"/>
                </a:cubicBezTo>
                <a:cubicBezTo>
                  <a:pt x="1525315" y="221461"/>
                  <a:pt x="1526296" y="221093"/>
                  <a:pt x="1532447" y="226219"/>
                </a:cubicBezTo>
                <a:cubicBezTo>
                  <a:pt x="1535034" y="228375"/>
                  <a:pt x="1536932" y="231296"/>
                  <a:pt x="1539590" y="233363"/>
                </a:cubicBezTo>
                <a:cubicBezTo>
                  <a:pt x="1544108" y="236877"/>
                  <a:pt x="1553878" y="242888"/>
                  <a:pt x="1553878" y="242888"/>
                </a:cubicBezTo>
                <a:cubicBezTo>
                  <a:pt x="1555465" y="245269"/>
                  <a:pt x="1556616" y="248008"/>
                  <a:pt x="1558640" y="250032"/>
                </a:cubicBezTo>
                <a:cubicBezTo>
                  <a:pt x="1577372" y="268764"/>
                  <a:pt x="1553422" y="238530"/>
                  <a:pt x="1572928" y="261938"/>
                </a:cubicBezTo>
                <a:cubicBezTo>
                  <a:pt x="1582849" y="273844"/>
                  <a:pt x="1571737" y="265114"/>
                  <a:pt x="1584834" y="273844"/>
                </a:cubicBezTo>
                <a:cubicBezTo>
                  <a:pt x="1597536" y="292896"/>
                  <a:pt x="1580865" y="269875"/>
                  <a:pt x="1596740" y="285750"/>
                </a:cubicBezTo>
                <a:cubicBezTo>
                  <a:pt x="1605313" y="294323"/>
                  <a:pt x="1601890" y="294311"/>
                  <a:pt x="1608647" y="302419"/>
                </a:cubicBezTo>
                <a:cubicBezTo>
                  <a:pt x="1610803" y="305006"/>
                  <a:pt x="1613409" y="307182"/>
                  <a:pt x="1615790" y="309563"/>
                </a:cubicBezTo>
                <a:cubicBezTo>
                  <a:pt x="1616531" y="311786"/>
                  <a:pt x="1621052" y="324735"/>
                  <a:pt x="1620553" y="326232"/>
                </a:cubicBezTo>
                <a:cubicBezTo>
                  <a:pt x="1619648" y="328947"/>
                  <a:pt x="1615969" y="329714"/>
                  <a:pt x="1613409" y="330994"/>
                </a:cubicBezTo>
                <a:cubicBezTo>
                  <a:pt x="1599605" y="337896"/>
                  <a:pt x="1597722" y="336177"/>
                  <a:pt x="1580072" y="338138"/>
                </a:cubicBezTo>
                <a:cubicBezTo>
                  <a:pt x="1574854" y="345965"/>
                  <a:pt x="1575392" y="343799"/>
                  <a:pt x="1572928" y="352425"/>
                </a:cubicBezTo>
                <a:cubicBezTo>
                  <a:pt x="1572530" y="353819"/>
                  <a:pt x="1569595" y="366950"/>
                  <a:pt x="1568165" y="369094"/>
                </a:cubicBezTo>
                <a:cubicBezTo>
                  <a:pt x="1566297" y="371896"/>
                  <a:pt x="1563178" y="373651"/>
                  <a:pt x="1561022" y="376238"/>
                </a:cubicBezTo>
                <a:cubicBezTo>
                  <a:pt x="1552737" y="386180"/>
                  <a:pt x="1560842" y="381855"/>
                  <a:pt x="1549115" y="385763"/>
                </a:cubicBezTo>
                <a:cubicBezTo>
                  <a:pt x="1537926" y="396954"/>
                  <a:pt x="1544773" y="391040"/>
                  <a:pt x="1527684" y="402432"/>
                </a:cubicBezTo>
                <a:cubicBezTo>
                  <a:pt x="1525303" y="404019"/>
                  <a:pt x="1523255" y="406289"/>
                  <a:pt x="1520540" y="407194"/>
                </a:cubicBezTo>
                <a:lnTo>
                  <a:pt x="1506253" y="411957"/>
                </a:lnTo>
                <a:cubicBezTo>
                  <a:pt x="1501490" y="416719"/>
                  <a:pt x="1497569" y="422508"/>
                  <a:pt x="1491965" y="426244"/>
                </a:cubicBezTo>
                <a:lnTo>
                  <a:pt x="1477678" y="435769"/>
                </a:lnTo>
                <a:cubicBezTo>
                  <a:pt x="1475894" y="441122"/>
                  <a:pt x="1474842" y="447828"/>
                  <a:pt x="1468153" y="450057"/>
                </a:cubicBezTo>
                <a:lnTo>
                  <a:pt x="1461009" y="447675"/>
                </a:lnTo>
                <a:cubicBezTo>
                  <a:pt x="1445198" y="459534"/>
                  <a:pt x="1454290" y="452013"/>
                  <a:pt x="1434815" y="471488"/>
                </a:cubicBezTo>
                <a:cubicBezTo>
                  <a:pt x="1431640" y="474663"/>
                  <a:pt x="1428882" y="478319"/>
                  <a:pt x="1425290" y="481013"/>
                </a:cubicBezTo>
                <a:cubicBezTo>
                  <a:pt x="1419326" y="485486"/>
                  <a:pt x="1413264" y="489331"/>
                  <a:pt x="1408622" y="495300"/>
                </a:cubicBezTo>
                <a:cubicBezTo>
                  <a:pt x="1405108" y="499818"/>
                  <a:pt x="1400908" y="504158"/>
                  <a:pt x="1399097" y="509588"/>
                </a:cubicBezTo>
                <a:cubicBezTo>
                  <a:pt x="1398303" y="511969"/>
                  <a:pt x="1398256" y="514751"/>
                  <a:pt x="1396715" y="516732"/>
                </a:cubicBezTo>
                <a:cubicBezTo>
                  <a:pt x="1392580" y="522048"/>
                  <a:pt x="1385440" y="524995"/>
                  <a:pt x="1382428" y="531019"/>
                </a:cubicBezTo>
                <a:cubicBezTo>
                  <a:pt x="1380840" y="534194"/>
                  <a:pt x="1379491" y="537500"/>
                  <a:pt x="1377665" y="540544"/>
                </a:cubicBezTo>
                <a:cubicBezTo>
                  <a:pt x="1356984" y="575012"/>
                  <a:pt x="1377652" y="540561"/>
                  <a:pt x="1360997" y="561975"/>
                </a:cubicBezTo>
                <a:cubicBezTo>
                  <a:pt x="1357483" y="566493"/>
                  <a:pt x="1355520" y="572216"/>
                  <a:pt x="1351472" y="576263"/>
                </a:cubicBezTo>
                <a:lnTo>
                  <a:pt x="1337184" y="590550"/>
                </a:lnTo>
                <a:cubicBezTo>
                  <a:pt x="1335597" y="593725"/>
                  <a:pt x="1334485" y="597186"/>
                  <a:pt x="1332422" y="600075"/>
                </a:cubicBezTo>
                <a:cubicBezTo>
                  <a:pt x="1330465" y="602815"/>
                  <a:pt x="1327146" y="604417"/>
                  <a:pt x="1325278" y="607219"/>
                </a:cubicBezTo>
                <a:cubicBezTo>
                  <a:pt x="1323886" y="609308"/>
                  <a:pt x="1324020" y="612118"/>
                  <a:pt x="1322897" y="614363"/>
                </a:cubicBezTo>
                <a:cubicBezTo>
                  <a:pt x="1318928" y="622301"/>
                  <a:pt x="1318134" y="621507"/>
                  <a:pt x="1310990" y="626269"/>
                </a:cubicBezTo>
                <a:cubicBezTo>
                  <a:pt x="1307126" y="637863"/>
                  <a:pt x="1310476" y="630322"/>
                  <a:pt x="1301465" y="642938"/>
                </a:cubicBezTo>
                <a:cubicBezTo>
                  <a:pt x="1299802" y="645267"/>
                  <a:pt x="1298535" y="647883"/>
                  <a:pt x="1296703" y="650082"/>
                </a:cubicBezTo>
                <a:cubicBezTo>
                  <a:pt x="1294547" y="652669"/>
                  <a:pt x="1291626" y="654567"/>
                  <a:pt x="1289559" y="657225"/>
                </a:cubicBezTo>
                <a:cubicBezTo>
                  <a:pt x="1286045" y="661743"/>
                  <a:pt x="1284081" y="667466"/>
                  <a:pt x="1280034" y="671513"/>
                </a:cubicBezTo>
                <a:cubicBezTo>
                  <a:pt x="1259161" y="692386"/>
                  <a:pt x="1284705" y="665908"/>
                  <a:pt x="1268128" y="685800"/>
                </a:cubicBezTo>
                <a:cubicBezTo>
                  <a:pt x="1265972" y="688387"/>
                  <a:pt x="1263365" y="690563"/>
                  <a:pt x="1260984" y="692944"/>
                </a:cubicBezTo>
                <a:cubicBezTo>
                  <a:pt x="1260190" y="695325"/>
                  <a:pt x="1259995" y="697999"/>
                  <a:pt x="1258603" y="700088"/>
                </a:cubicBezTo>
                <a:cubicBezTo>
                  <a:pt x="1248067" y="715892"/>
                  <a:pt x="1254490" y="698790"/>
                  <a:pt x="1246697" y="714375"/>
                </a:cubicBezTo>
                <a:cubicBezTo>
                  <a:pt x="1242059" y="723651"/>
                  <a:pt x="1246516" y="720352"/>
                  <a:pt x="1241934" y="731044"/>
                </a:cubicBezTo>
                <a:cubicBezTo>
                  <a:pt x="1240807" y="733675"/>
                  <a:pt x="1238452" y="735628"/>
                  <a:pt x="1237172" y="738188"/>
                </a:cubicBezTo>
                <a:cubicBezTo>
                  <a:pt x="1227316" y="757900"/>
                  <a:pt x="1243671" y="732011"/>
                  <a:pt x="1230028" y="752475"/>
                </a:cubicBezTo>
                <a:cubicBezTo>
                  <a:pt x="1221346" y="778524"/>
                  <a:pt x="1235192" y="739071"/>
                  <a:pt x="1222884" y="766763"/>
                </a:cubicBezTo>
                <a:cubicBezTo>
                  <a:pt x="1220845" y="771350"/>
                  <a:pt x="1220906" y="776873"/>
                  <a:pt x="1218122" y="781050"/>
                </a:cubicBezTo>
                <a:lnTo>
                  <a:pt x="1203834" y="802482"/>
                </a:lnTo>
                <a:cubicBezTo>
                  <a:pt x="1202247" y="804863"/>
                  <a:pt x="1199977" y="806910"/>
                  <a:pt x="1199072" y="809625"/>
                </a:cubicBezTo>
                <a:cubicBezTo>
                  <a:pt x="1198278" y="812006"/>
                  <a:pt x="1197909" y="814575"/>
                  <a:pt x="1196690" y="816769"/>
                </a:cubicBezTo>
                <a:cubicBezTo>
                  <a:pt x="1193910" y="821773"/>
                  <a:pt x="1187165" y="831057"/>
                  <a:pt x="1187165" y="831057"/>
                </a:cubicBezTo>
                <a:cubicBezTo>
                  <a:pt x="1181182" y="849007"/>
                  <a:pt x="1189252" y="826884"/>
                  <a:pt x="1180022" y="845344"/>
                </a:cubicBezTo>
                <a:cubicBezTo>
                  <a:pt x="1178899" y="847589"/>
                  <a:pt x="1179208" y="850528"/>
                  <a:pt x="1177640" y="852488"/>
                </a:cubicBezTo>
                <a:cubicBezTo>
                  <a:pt x="1175852" y="854723"/>
                  <a:pt x="1172878" y="855663"/>
                  <a:pt x="1170497" y="857250"/>
                </a:cubicBezTo>
                <a:cubicBezTo>
                  <a:pt x="1163907" y="877014"/>
                  <a:pt x="1174974" y="845911"/>
                  <a:pt x="1158590" y="878682"/>
                </a:cubicBezTo>
                <a:cubicBezTo>
                  <a:pt x="1152322" y="891219"/>
                  <a:pt x="1156338" y="885697"/>
                  <a:pt x="1146684" y="895350"/>
                </a:cubicBezTo>
                <a:lnTo>
                  <a:pt x="1139540" y="916782"/>
                </a:lnTo>
                <a:cubicBezTo>
                  <a:pt x="1138746" y="919163"/>
                  <a:pt x="1138551" y="921837"/>
                  <a:pt x="1137159" y="923925"/>
                </a:cubicBezTo>
                <a:lnTo>
                  <a:pt x="1127634" y="938213"/>
                </a:lnTo>
                <a:cubicBezTo>
                  <a:pt x="1126047" y="942975"/>
                  <a:pt x="1125657" y="948323"/>
                  <a:pt x="1122872" y="952500"/>
                </a:cubicBezTo>
                <a:cubicBezTo>
                  <a:pt x="1118574" y="958946"/>
                  <a:pt x="1116369" y="961613"/>
                  <a:pt x="1113347" y="969169"/>
                </a:cubicBezTo>
                <a:cubicBezTo>
                  <a:pt x="1111483" y="973830"/>
                  <a:pt x="1109801" y="978587"/>
                  <a:pt x="1108584" y="983457"/>
                </a:cubicBezTo>
                <a:cubicBezTo>
                  <a:pt x="1107790" y="986632"/>
                  <a:pt x="1107667" y="990055"/>
                  <a:pt x="1106203" y="992982"/>
                </a:cubicBezTo>
                <a:cubicBezTo>
                  <a:pt x="1104428" y="996532"/>
                  <a:pt x="1101440" y="999332"/>
                  <a:pt x="1099059" y="1002507"/>
                </a:cubicBezTo>
                <a:cubicBezTo>
                  <a:pt x="1093392" y="1019509"/>
                  <a:pt x="1097082" y="1012617"/>
                  <a:pt x="1089534" y="1023938"/>
                </a:cubicBezTo>
                <a:lnTo>
                  <a:pt x="1084772" y="1038225"/>
                </a:lnTo>
                <a:cubicBezTo>
                  <a:pt x="1083978" y="1040606"/>
                  <a:pt x="1083782" y="1043280"/>
                  <a:pt x="1082390" y="1045369"/>
                </a:cubicBezTo>
                <a:cubicBezTo>
                  <a:pt x="1080803" y="1047750"/>
                  <a:pt x="1078790" y="1049898"/>
                  <a:pt x="1077628" y="1052513"/>
                </a:cubicBezTo>
                <a:cubicBezTo>
                  <a:pt x="1075589" y="1057100"/>
                  <a:pt x="1074082" y="1061930"/>
                  <a:pt x="1072865" y="1066800"/>
                </a:cubicBezTo>
                <a:cubicBezTo>
                  <a:pt x="1072071" y="1069975"/>
                  <a:pt x="1071773" y="1073317"/>
                  <a:pt x="1070484" y="1076325"/>
                </a:cubicBezTo>
                <a:cubicBezTo>
                  <a:pt x="1069357" y="1078956"/>
                  <a:pt x="1067002" y="1080909"/>
                  <a:pt x="1065722" y="1083469"/>
                </a:cubicBezTo>
                <a:cubicBezTo>
                  <a:pt x="1064599" y="1085714"/>
                  <a:pt x="1064329" y="1088306"/>
                  <a:pt x="1063340" y="1090613"/>
                </a:cubicBezTo>
                <a:cubicBezTo>
                  <a:pt x="1061942" y="1093876"/>
                  <a:pt x="1059976" y="1096875"/>
                  <a:pt x="1058578" y="1100138"/>
                </a:cubicBezTo>
                <a:cubicBezTo>
                  <a:pt x="1052665" y="1113937"/>
                  <a:pt x="1060585" y="1100701"/>
                  <a:pt x="1051434" y="1114425"/>
                </a:cubicBezTo>
                <a:lnTo>
                  <a:pt x="1041909" y="1143000"/>
                </a:lnTo>
                <a:lnTo>
                  <a:pt x="1039528" y="1150144"/>
                </a:lnTo>
                <a:cubicBezTo>
                  <a:pt x="1038734" y="1152525"/>
                  <a:pt x="1037756" y="1154853"/>
                  <a:pt x="1037147" y="1157288"/>
                </a:cubicBezTo>
                <a:cubicBezTo>
                  <a:pt x="1035559" y="1163638"/>
                  <a:pt x="1034454" y="1170128"/>
                  <a:pt x="1032384" y="1176338"/>
                </a:cubicBezTo>
                <a:cubicBezTo>
                  <a:pt x="1031590" y="1178719"/>
                  <a:pt x="1030693" y="1181068"/>
                  <a:pt x="1030003" y="1183482"/>
                </a:cubicBezTo>
                <a:cubicBezTo>
                  <a:pt x="1025116" y="1200588"/>
                  <a:pt x="1030149" y="1185278"/>
                  <a:pt x="1025240" y="1204913"/>
                </a:cubicBezTo>
                <a:cubicBezTo>
                  <a:pt x="1022684" y="1215135"/>
                  <a:pt x="1022641" y="1210221"/>
                  <a:pt x="1018097" y="1221582"/>
                </a:cubicBezTo>
                <a:cubicBezTo>
                  <a:pt x="1018088" y="1221605"/>
                  <a:pt x="1012147" y="1239429"/>
                  <a:pt x="1010953" y="1243013"/>
                </a:cubicBezTo>
                <a:lnTo>
                  <a:pt x="1008572" y="1250157"/>
                </a:lnTo>
                <a:cubicBezTo>
                  <a:pt x="1007778" y="1252538"/>
                  <a:pt x="1006799" y="1254865"/>
                  <a:pt x="1006190" y="1257300"/>
                </a:cubicBezTo>
                <a:cubicBezTo>
                  <a:pt x="1003200" y="1269260"/>
                  <a:pt x="1004844" y="1263720"/>
                  <a:pt x="1001428" y="1273969"/>
                </a:cubicBezTo>
                <a:cubicBezTo>
                  <a:pt x="1000634" y="1279525"/>
                  <a:pt x="1000148" y="1285134"/>
                  <a:pt x="999047" y="1290638"/>
                </a:cubicBezTo>
                <a:cubicBezTo>
                  <a:pt x="998555" y="1293099"/>
                  <a:pt x="997355" y="1295368"/>
                  <a:pt x="996665" y="1297782"/>
                </a:cubicBezTo>
                <a:cubicBezTo>
                  <a:pt x="995766" y="1300929"/>
                  <a:pt x="995224" y="1304172"/>
                  <a:pt x="994284" y="1307307"/>
                </a:cubicBezTo>
                <a:cubicBezTo>
                  <a:pt x="992842" y="1312115"/>
                  <a:pt x="990740" y="1316724"/>
                  <a:pt x="989522" y="1321594"/>
                </a:cubicBezTo>
                <a:lnTo>
                  <a:pt x="984759" y="1340644"/>
                </a:lnTo>
                <a:cubicBezTo>
                  <a:pt x="983965" y="1358107"/>
                  <a:pt x="983669" y="1375599"/>
                  <a:pt x="982378" y="1393032"/>
                </a:cubicBezTo>
                <a:cubicBezTo>
                  <a:pt x="982079" y="1397068"/>
                  <a:pt x="980320" y="1400904"/>
                  <a:pt x="979997" y="1404938"/>
                </a:cubicBezTo>
                <a:cubicBezTo>
                  <a:pt x="975511" y="1461007"/>
                  <a:pt x="982953" y="1436546"/>
                  <a:pt x="975234" y="1459707"/>
                </a:cubicBezTo>
                <a:cubicBezTo>
                  <a:pt x="974440" y="1466057"/>
                  <a:pt x="973998" y="1472461"/>
                  <a:pt x="972853" y="1478757"/>
                </a:cubicBezTo>
                <a:cubicBezTo>
                  <a:pt x="972404" y="1481226"/>
                  <a:pt x="970722" y="1483403"/>
                  <a:pt x="970472" y="1485900"/>
                </a:cubicBezTo>
                <a:cubicBezTo>
                  <a:pt x="968448" y="1506133"/>
                  <a:pt x="966208" y="1575312"/>
                  <a:pt x="965709" y="1588294"/>
                </a:cubicBezTo>
                <a:cubicBezTo>
                  <a:pt x="962534" y="1587500"/>
                  <a:pt x="959331" y="1586812"/>
                  <a:pt x="956184" y="1585913"/>
                </a:cubicBezTo>
                <a:cubicBezTo>
                  <a:pt x="945107" y="1582749"/>
                  <a:pt x="951651" y="1583224"/>
                  <a:pt x="937134" y="1581150"/>
                </a:cubicBezTo>
                <a:cubicBezTo>
                  <a:pt x="930019" y="1580133"/>
                  <a:pt x="922835" y="1579660"/>
                  <a:pt x="915703" y="1578769"/>
                </a:cubicBezTo>
                <a:cubicBezTo>
                  <a:pt x="910134" y="1578073"/>
                  <a:pt x="904590" y="1577182"/>
                  <a:pt x="899034" y="1576388"/>
                </a:cubicBezTo>
                <a:cubicBezTo>
                  <a:pt x="881077" y="1570403"/>
                  <a:pt x="903211" y="1578477"/>
                  <a:pt x="884747" y="1569244"/>
                </a:cubicBezTo>
                <a:cubicBezTo>
                  <a:pt x="882502" y="1568121"/>
                  <a:pt x="879984" y="1567657"/>
                  <a:pt x="877603" y="1566863"/>
                </a:cubicBezTo>
                <a:cubicBezTo>
                  <a:pt x="869231" y="1554305"/>
                  <a:pt x="877668" y="1563490"/>
                  <a:pt x="863315" y="1557338"/>
                </a:cubicBezTo>
                <a:cubicBezTo>
                  <a:pt x="860685" y="1556211"/>
                  <a:pt x="858732" y="1553855"/>
                  <a:pt x="856172" y="1552575"/>
                </a:cubicBezTo>
                <a:cubicBezTo>
                  <a:pt x="853927" y="1551452"/>
                  <a:pt x="851409" y="1550988"/>
                  <a:pt x="849028" y="1550194"/>
                </a:cubicBezTo>
                <a:cubicBezTo>
                  <a:pt x="842786" y="1543952"/>
                  <a:pt x="837729" y="1538370"/>
                  <a:pt x="829978" y="1533525"/>
                </a:cubicBezTo>
                <a:cubicBezTo>
                  <a:pt x="827849" y="1532195"/>
                  <a:pt x="825028" y="1532363"/>
                  <a:pt x="822834" y="1531144"/>
                </a:cubicBezTo>
                <a:cubicBezTo>
                  <a:pt x="817831" y="1528364"/>
                  <a:pt x="813309" y="1524794"/>
                  <a:pt x="808547" y="1521619"/>
                </a:cubicBezTo>
                <a:lnTo>
                  <a:pt x="787115" y="1507332"/>
                </a:lnTo>
                <a:lnTo>
                  <a:pt x="772828" y="1497807"/>
                </a:lnTo>
                <a:lnTo>
                  <a:pt x="765684" y="1495425"/>
                </a:lnTo>
                <a:cubicBezTo>
                  <a:pt x="749060" y="1478804"/>
                  <a:pt x="767477" y="1495089"/>
                  <a:pt x="751397" y="1485900"/>
                </a:cubicBezTo>
                <a:cubicBezTo>
                  <a:pt x="748330" y="1484147"/>
                  <a:pt x="738865" y="1475833"/>
                  <a:pt x="734728" y="1473994"/>
                </a:cubicBezTo>
                <a:cubicBezTo>
                  <a:pt x="730140" y="1471955"/>
                  <a:pt x="720440" y="1469232"/>
                  <a:pt x="720440" y="1469232"/>
                </a:cubicBezTo>
                <a:cubicBezTo>
                  <a:pt x="718059" y="1467644"/>
                  <a:pt x="715857" y="1465749"/>
                  <a:pt x="713297" y="1464469"/>
                </a:cubicBezTo>
                <a:cubicBezTo>
                  <a:pt x="711052" y="1463346"/>
                  <a:pt x="708347" y="1463307"/>
                  <a:pt x="706153" y="1462088"/>
                </a:cubicBezTo>
                <a:cubicBezTo>
                  <a:pt x="701149" y="1459308"/>
                  <a:pt x="696628" y="1455738"/>
                  <a:pt x="691865" y="1452563"/>
                </a:cubicBezTo>
                <a:cubicBezTo>
                  <a:pt x="689484" y="1450976"/>
                  <a:pt x="686746" y="1449823"/>
                  <a:pt x="684722" y="1447800"/>
                </a:cubicBezTo>
                <a:cubicBezTo>
                  <a:pt x="682341" y="1445419"/>
                  <a:pt x="680380" y="1442525"/>
                  <a:pt x="677578" y="1440657"/>
                </a:cubicBezTo>
                <a:cubicBezTo>
                  <a:pt x="675489" y="1439265"/>
                  <a:pt x="672815" y="1439069"/>
                  <a:pt x="670434" y="1438275"/>
                </a:cubicBezTo>
                <a:cubicBezTo>
                  <a:pt x="649571" y="1417415"/>
                  <a:pt x="675097" y="1443872"/>
                  <a:pt x="658528" y="1423988"/>
                </a:cubicBezTo>
                <a:cubicBezTo>
                  <a:pt x="656372" y="1421401"/>
                  <a:pt x="653452" y="1419502"/>
                  <a:pt x="651384" y="1416844"/>
                </a:cubicBezTo>
                <a:cubicBezTo>
                  <a:pt x="651367" y="1416822"/>
                  <a:pt x="639486" y="1398996"/>
                  <a:pt x="637097" y="1395413"/>
                </a:cubicBezTo>
                <a:lnTo>
                  <a:pt x="627572" y="1381125"/>
                </a:lnTo>
                <a:cubicBezTo>
                  <a:pt x="625985" y="1378744"/>
                  <a:pt x="625524" y="1374887"/>
                  <a:pt x="622809" y="1373982"/>
                </a:cubicBezTo>
                <a:cubicBezTo>
                  <a:pt x="604844" y="1367992"/>
                  <a:pt x="626994" y="1376074"/>
                  <a:pt x="608522" y="1366838"/>
                </a:cubicBezTo>
                <a:cubicBezTo>
                  <a:pt x="606277" y="1365716"/>
                  <a:pt x="603759" y="1365251"/>
                  <a:pt x="601378" y="1364457"/>
                </a:cubicBezTo>
                <a:cubicBezTo>
                  <a:pt x="585522" y="1348601"/>
                  <a:pt x="602599" y="1363548"/>
                  <a:pt x="587090" y="1354932"/>
                </a:cubicBezTo>
                <a:cubicBezTo>
                  <a:pt x="563891" y="1342044"/>
                  <a:pt x="581894" y="1347681"/>
                  <a:pt x="563278" y="1343025"/>
                </a:cubicBezTo>
                <a:cubicBezTo>
                  <a:pt x="560897" y="1341438"/>
                  <a:pt x="558694" y="1339543"/>
                  <a:pt x="556134" y="1338263"/>
                </a:cubicBezTo>
                <a:cubicBezTo>
                  <a:pt x="553889" y="1337141"/>
                  <a:pt x="550950" y="1337450"/>
                  <a:pt x="548990" y="1335882"/>
                </a:cubicBezTo>
                <a:cubicBezTo>
                  <a:pt x="533603" y="1323572"/>
                  <a:pt x="555041" y="1332342"/>
                  <a:pt x="537084" y="1326357"/>
                </a:cubicBezTo>
                <a:cubicBezTo>
                  <a:pt x="528356" y="1313263"/>
                  <a:pt x="537082" y="1324370"/>
                  <a:pt x="525178" y="1314450"/>
                </a:cubicBezTo>
                <a:cubicBezTo>
                  <a:pt x="506842" y="1299171"/>
                  <a:pt x="528628" y="1314370"/>
                  <a:pt x="510890" y="1302544"/>
                </a:cubicBezTo>
                <a:cubicBezTo>
                  <a:pt x="499067" y="1284807"/>
                  <a:pt x="514263" y="1306591"/>
                  <a:pt x="498984" y="1288257"/>
                </a:cubicBezTo>
                <a:cubicBezTo>
                  <a:pt x="497152" y="1286058"/>
                  <a:pt x="496054" y="1283312"/>
                  <a:pt x="494222" y="1281113"/>
                </a:cubicBezTo>
                <a:cubicBezTo>
                  <a:pt x="492066" y="1278526"/>
                  <a:pt x="489234" y="1276556"/>
                  <a:pt x="487078" y="1273969"/>
                </a:cubicBezTo>
                <a:cubicBezTo>
                  <a:pt x="485246" y="1271770"/>
                  <a:pt x="484339" y="1268849"/>
                  <a:pt x="482315" y="1266825"/>
                </a:cubicBezTo>
                <a:cubicBezTo>
                  <a:pt x="480292" y="1264802"/>
                  <a:pt x="477553" y="1263650"/>
                  <a:pt x="475172" y="1262063"/>
                </a:cubicBezTo>
                <a:cubicBezTo>
                  <a:pt x="472177" y="1253080"/>
                  <a:pt x="471453" y="1248821"/>
                  <a:pt x="463265" y="1240632"/>
                </a:cubicBezTo>
                <a:cubicBezTo>
                  <a:pt x="460884" y="1238251"/>
                  <a:pt x="458189" y="1236146"/>
                  <a:pt x="456122" y="1233488"/>
                </a:cubicBezTo>
                <a:cubicBezTo>
                  <a:pt x="452608" y="1228970"/>
                  <a:pt x="449772" y="1223963"/>
                  <a:pt x="446597" y="1219200"/>
                </a:cubicBezTo>
                <a:cubicBezTo>
                  <a:pt x="445010" y="1216819"/>
                  <a:pt x="444215" y="1213645"/>
                  <a:pt x="441834" y="1212057"/>
                </a:cubicBezTo>
                <a:lnTo>
                  <a:pt x="434690" y="1207294"/>
                </a:lnTo>
                <a:cubicBezTo>
                  <a:pt x="423578" y="1190626"/>
                  <a:pt x="429927" y="1196182"/>
                  <a:pt x="418022" y="1188244"/>
                </a:cubicBezTo>
                <a:cubicBezTo>
                  <a:pt x="406192" y="1170500"/>
                  <a:pt x="421400" y="1192299"/>
                  <a:pt x="406115" y="1173957"/>
                </a:cubicBezTo>
                <a:cubicBezTo>
                  <a:pt x="404283" y="1171758"/>
                  <a:pt x="403185" y="1169012"/>
                  <a:pt x="401353" y="1166813"/>
                </a:cubicBezTo>
                <a:cubicBezTo>
                  <a:pt x="399197" y="1164226"/>
                  <a:pt x="396277" y="1162327"/>
                  <a:pt x="394209" y="1159669"/>
                </a:cubicBezTo>
                <a:cubicBezTo>
                  <a:pt x="390695" y="1155151"/>
                  <a:pt x="387859" y="1150144"/>
                  <a:pt x="384684" y="1145382"/>
                </a:cubicBezTo>
                <a:cubicBezTo>
                  <a:pt x="383097" y="1143001"/>
                  <a:pt x="382303" y="1139826"/>
                  <a:pt x="379922" y="1138238"/>
                </a:cubicBezTo>
                <a:lnTo>
                  <a:pt x="372778" y="1133475"/>
                </a:lnTo>
                <a:cubicBezTo>
                  <a:pt x="366793" y="1115520"/>
                  <a:pt x="375563" y="1136957"/>
                  <a:pt x="363253" y="1121569"/>
                </a:cubicBezTo>
                <a:cubicBezTo>
                  <a:pt x="361685" y="1119609"/>
                  <a:pt x="362264" y="1116514"/>
                  <a:pt x="360872" y="1114425"/>
                </a:cubicBezTo>
                <a:cubicBezTo>
                  <a:pt x="359004" y="1111623"/>
                  <a:pt x="355884" y="1109869"/>
                  <a:pt x="353728" y="1107282"/>
                </a:cubicBezTo>
                <a:cubicBezTo>
                  <a:pt x="351896" y="1105083"/>
                  <a:pt x="350553" y="1102519"/>
                  <a:pt x="348965" y="1100138"/>
                </a:cubicBezTo>
                <a:cubicBezTo>
                  <a:pt x="348171" y="1097757"/>
                  <a:pt x="347976" y="1095083"/>
                  <a:pt x="346584" y="1092994"/>
                </a:cubicBezTo>
                <a:cubicBezTo>
                  <a:pt x="344716" y="1090192"/>
                  <a:pt x="341596" y="1088437"/>
                  <a:pt x="339440" y="1085850"/>
                </a:cubicBezTo>
                <a:cubicBezTo>
                  <a:pt x="337608" y="1083652"/>
                  <a:pt x="336265" y="1081088"/>
                  <a:pt x="334678" y="1078707"/>
                </a:cubicBezTo>
                <a:cubicBezTo>
                  <a:pt x="330488" y="1066134"/>
                  <a:pt x="333688" y="1073649"/>
                  <a:pt x="322772" y="1057275"/>
                </a:cubicBezTo>
                <a:cubicBezTo>
                  <a:pt x="321185" y="1054894"/>
                  <a:pt x="320390" y="1051720"/>
                  <a:pt x="318009" y="1050132"/>
                </a:cubicBezTo>
                <a:lnTo>
                  <a:pt x="310865" y="1045369"/>
                </a:lnTo>
                <a:cubicBezTo>
                  <a:pt x="304882" y="1027418"/>
                  <a:pt x="312951" y="1049539"/>
                  <a:pt x="303722" y="1031082"/>
                </a:cubicBezTo>
                <a:cubicBezTo>
                  <a:pt x="296829" y="1017297"/>
                  <a:pt x="307737" y="1030336"/>
                  <a:pt x="294197" y="1016794"/>
                </a:cubicBezTo>
                <a:cubicBezTo>
                  <a:pt x="288209" y="998836"/>
                  <a:pt x="296982" y="1020275"/>
                  <a:pt x="284672" y="1004888"/>
                </a:cubicBezTo>
                <a:cubicBezTo>
                  <a:pt x="283104" y="1002928"/>
                  <a:pt x="283682" y="999833"/>
                  <a:pt x="282290" y="997744"/>
                </a:cubicBezTo>
                <a:cubicBezTo>
                  <a:pt x="280422" y="994942"/>
                  <a:pt x="277303" y="993187"/>
                  <a:pt x="275147" y="990600"/>
                </a:cubicBezTo>
                <a:cubicBezTo>
                  <a:pt x="258578" y="970717"/>
                  <a:pt x="284102" y="997175"/>
                  <a:pt x="263240" y="976313"/>
                </a:cubicBezTo>
                <a:cubicBezTo>
                  <a:pt x="259056" y="963759"/>
                  <a:pt x="263625" y="973916"/>
                  <a:pt x="253715" y="962025"/>
                </a:cubicBezTo>
                <a:cubicBezTo>
                  <a:pt x="243793" y="950119"/>
                  <a:pt x="254907" y="958851"/>
                  <a:pt x="241809" y="950119"/>
                </a:cubicBezTo>
                <a:cubicBezTo>
                  <a:pt x="237618" y="937545"/>
                  <a:pt x="240820" y="945063"/>
                  <a:pt x="229903" y="928688"/>
                </a:cubicBezTo>
                <a:lnTo>
                  <a:pt x="220378" y="914400"/>
                </a:lnTo>
                <a:cubicBezTo>
                  <a:pt x="218791" y="912019"/>
                  <a:pt x="217332" y="909547"/>
                  <a:pt x="215615" y="907257"/>
                </a:cubicBezTo>
                <a:cubicBezTo>
                  <a:pt x="212355" y="902910"/>
                  <a:pt x="200119" y="886961"/>
                  <a:pt x="198947" y="883444"/>
                </a:cubicBezTo>
                <a:cubicBezTo>
                  <a:pt x="193279" y="866442"/>
                  <a:pt x="198361" y="871942"/>
                  <a:pt x="187040" y="864394"/>
                </a:cubicBezTo>
                <a:cubicBezTo>
                  <a:pt x="185453" y="862013"/>
                  <a:pt x="184110" y="859449"/>
                  <a:pt x="182278" y="857250"/>
                </a:cubicBezTo>
                <a:cubicBezTo>
                  <a:pt x="180122" y="854663"/>
                  <a:pt x="176769" y="853051"/>
                  <a:pt x="175134" y="850107"/>
                </a:cubicBezTo>
                <a:cubicBezTo>
                  <a:pt x="172696" y="845719"/>
                  <a:pt x="173157" y="839996"/>
                  <a:pt x="170372" y="835819"/>
                </a:cubicBezTo>
                <a:lnTo>
                  <a:pt x="165609" y="828675"/>
                </a:lnTo>
                <a:cubicBezTo>
                  <a:pt x="164815" y="826294"/>
                  <a:pt x="164350" y="823777"/>
                  <a:pt x="163228" y="821532"/>
                </a:cubicBezTo>
                <a:cubicBezTo>
                  <a:pt x="161948" y="818972"/>
                  <a:pt x="159627" y="817003"/>
                  <a:pt x="158465" y="814388"/>
                </a:cubicBezTo>
                <a:cubicBezTo>
                  <a:pt x="147132" y="788887"/>
                  <a:pt x="159718" y="809121"/>
                  <a:pt x="148940" y="792957"/>
                </a:cubicBezTo>
                <a:cubicBezTo>
                  <a:pt x="148146" y="790576"/>
                  <a:pt x="147681" y="788058"/>
                  <a:pt x="146559" y="785813"/>
                </a:cubicBezTo>
                <a:cubicBezTo>
                  <a:pt x="137968" y="768629"/>
                  <a:pt x="145384" y="790018"/>
                  <a:pt x="137034" y="769144"/>
                </a:cubicBezTo>
                <a:cubicBezTo>
                  <a:pt x="128532" y="747890"/>
                  <a:pt x="136673" y="761458"/>
                  <a:pt x="127509" y="747713"/>
                </a:cubicBezTo>
                <a:cubicBezTo>
                  <a:pt x="118827" y="721664"/>
                  <a:pt x="132673" y="761117"/>
                  <a:pt x="120365" y="733425"/>
                </a:cubicBezTo>
                <a:cubicBezTo>
                  <a:pt x="120361" y="733417"/>
                  <a:pt x="114414" y="715570"/>
                  <a:pt x="113222" y="711994"/>
                </a:cubicBezTo>
                <a:cubicBezTo>
                  <a:pt x="112428" y="709613"/>
                  <a:pt x="112232" y="706939"/>
                  <a:pt x="110840" y="704850"/>
                </a:cubicBezTo>
                <a:lnTo>
                  <a:pt x="106078" y="697707"/>
                </a:lnTo>
                <a:lnTo>
                  <a:pt x="98934" y="676275"/>
                </a:lnTo>
                <a:lnTo>
                  <a:pt x="94172" y="661988"/>
                </a:lnTo>
                <a:cubicBezTo>
                  <a:pt x="92437" y="655050"/>
                  <a:pt x="90418" y="647618"/>
                  <a:pt x="89409" y="640557"/>
                </a:cubicBezTo>
                <a:cubicBezTo>
                  <a:pt x="88393" y="633441"/>
                  <a:pt x="87919" y="626257"/>
                  <a:pt x="87028" y="619125"/>
                </a:cubicBezTo>
                <a:cubicBezTo>
                  <a:pt x="86332" y="613556"/>
                  <a:pt x="85501" y="608004"/>
                  <a:pt x="84647" y="602457"/>
                </a:cubicBezTo>
                <a:cubicBezTo>
                  <a:pt x="83913" y="597685"/>
                  <a:pt x="83436" y="592853"/>
                  <a:pt x="82265" y="588169"/>
                </a:cubicBezTo>
                <a:cubicBezTo>
                  <a:pt x="81047" y="583299"/>
                  <a:pt x="79090" y="578644"/>
                  <a:pt x="77503" y="573882"/>
                </a:cubicBezTo>
                <a:cubicBezTo>
                  <a:pt x="71796" y="556759"/>
                  <a:pt x="78719" y="578136"/>
                  <a:pt x="72740" y="557213"/>
                </a:cubicBezTo>
                <a:cubicBezTo>
                  <a:pt x="72050" y="554799"/>
                  <a:pt x="71049" y="552483"/>
                  <a:pt x="70359" y="550069"/>
                </a:cubicBezTo>
                <a:cubicBezTo>
                  <a:pt x="69460" y="546922"/>
                  <a:pt x="68918" y="543679"/>
                  <a:pt x="67978" y="540544"/>
                </a:cubicBezTo>
                <a:cubicBezTo>
                  <a:pt x="65814" y="533331"/>
                  <a:pt x="63215" y="526257"/>
                  <a:pt x="60834" y="519113"/>
                </a:cubicBezTo>
                <a:lnTo>
                  <a:pt x="58453" y="511969"/>
                </a:lnTo>
                <a:cubicBezTo>
                  <a:pt x="57659" y="509588"/>
                  <a:pt x="57465" y="506913"/>
                  <a:pt x="56072" y="504825"/>
                </a:cubicBezTo>
                <a:lnTo>
                  <a:pt x="51309" y="497682"/>
                </a:lnTo>
                <a:cubicBezTo>
                  <a:pt x="50515" y="495301"/>
                  <a:pt x="49917" y="492845"/>
                  <a:pt x="48928" y="490538"/>
                </a:cubicBezTo>
                <a:cubicBezTo>
                  <a:pt x="47530" y="487275"/>
                  <a:pt x="45411" y="484337"/>
                  <a:pt x="44165" y="481013"/>
                </a:cubicBezTo>
                <a:cubicBezTo>
                  <a:pt x="43016" y="477949"/>
                  <a:pt x="42724" y="474623"/>
                  <a:pt x="41784" y="471488"/>
                </a:cubicBezTo>
                <a:cubicBezTo>
                  <a:pt x="41750" y="471375"/>
                  <a:pt x="35850" y="453685"/>
                  <a:pt x="34640" y="450057"/>
                </a:cubicBezTo>
                <a:lnTo>
                  <a:pt x="29878" y="435769"/>
                </a:lnTo>
                <a:lnTo>
                  <a:pt x="27497" y="428625"/>
                </a:lnTo>
                <a:cubicBezTo>
                  <a:pt x="26739" y="423322"/>
                  <a:pt x="24053" y="403604"/>
                  <a:pt x="22734" y="397669"/>
                </a:cubicBezTo>
                <a:cubicBezTo>
                  <a:pt x="22190" y="395219"/>
                  <a:pt x="21147" y="392906"/>
                  <a:pt x="20353" y="390525"/>
                </a:cubicBezTo>
                <a:cubicBezTo>
                  <a:pt x="19559" y="384175"/>
                  <a:pt x="18609" y="377843"/>
                  <a:pt x="17972" y="371475"/>
                </a:cubicBezTo>
                <a:cubicBezTo>
                  <a:pt x="15677" y="348529"/>
                  <a:pt x="14663" y="328063"/>
                  <a:pt x="13209" y="304800"/>
                </a:cubicBezTo>
                <a:cubicBezTo>
                  <a:pt x="15678" y="144308"/>
                  <a:pt x="-27344" y="178639"/>
                  <a:pt x="29878" y="140494"/>
                </a:cubicBezTo>
                <a:cubicBezTo>
                  <a:pt x="38496" y="134749"/>
                  <a:pt x="28290" y="137716"/>
                  <a:pt x="32259" y="1357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Forme libre 17"/>
          <p:cNvSpPr/>
          <p:nvPr/>
        </p:nvSpPr>
        <p:spPr>
          <a:xfrm>
            <a:off x="3905250" y="2554439"/>
            <a:ext cx="1319213" cy="1411709"/>
          </a:xfrm>
          <a:custGeom>
            <a:avLst/>
            <a:gdLst>
              <a:gd name="connsiteX0" fmla="*/ 0 w 1319213"/>
              <a:gd name="connsiteY0" fmla="*/ 1269207 h 1411709"/>
              <a:gd name="connsiteX1" fmla="*/ 2381 w 1319213"/>
              <a:gd name="connsiteY1" fmla="*/ 1250157 h 1411709"/>
              <a:gd name="connsiteX2" fmla="*/ 4763 w 1319213"/>
              <a:gd name="connsiteY2" fmla="*/ 1181100 h 1411709"/>
              <a:gd name="connsiteX3" fmla="*/ 9525 w 1319213"/>
              <a:gd name="connsiteY3" fmla="*/ 1162050 h 1411709"/>
              <a:gd name="connsiteX4" fmla="*/ 11906 w 1319213"/>
              <a:gd name="connsiteY4" fmla="*/ 1152525 h 1411709"/>
              <a:gd name="connsiteX5" fmla="*/ 14288 w 1319213"/>
              <a:gd name="connsiteY5" fmla="*/ 1092994 h 1411709"/>
              <a:gd name="connsiteX6" fmla="*/ 19050 w 1319213"/>
              <a:gd name="connsiteY6" fmla="*/ 1059657 h 1411709"/>
              <a:gd name="connsiteX7" fmla="*/ 21431 w 1319213"/>
              <a:gd name="connsiteY7" fmla="*/ 1038225 h 1411709"/>
              <a:gd name="connsiteX8" fmla="*/ 26194 w 1319213"/>
              <a:gd name="connsiteY8" fmla="*/ 1014413 h 1411709"/>
              <a:gd name="connsiteX9" fmla="*/ 28575 w 1319213"/>
              <a:gd name="connsiteY9" fmla="*/ 1004888 h 1411709"/>
              <a:gd name="connsiteX10" fmla="*/ 33338 w 1319213"/>
              <a:gd name="connsiteY10" fmla="*/ 971550 h 1411709"/>
              <a:gd name="connsiteX11" fmla="*/ 38100 w 1319213"/>
              <a:gd name="connsiteY11" fmla="*/ 957263 h 1411709"/>
              <a:gd name="connsiteX12" fmla="*/ 42863 w 1319213"/>
              <a:gd name="connsiteY12" fmla="*/ 940594 h 1411709"/>
              <a:gd name="connsiteX13" fmla="*/ 52388 w 1319213"/>
              <a:gd name="connsiteY13" fmla="*/ 919163 h 1411709"/>
              <a:gd name="connsiteX14" fmla="*/ 57150 w 1319213"/>
              <a:gd name="connsiteY14" fmla="*/ 900113 h 1411709"/>
              <a:gd name="connsiteX15" fmla="*/ 59531 w 1319213"/>
              <a:gd name="connsiteY15" fmla="*/ 890588 h 1411709"/>
              <a:gd name="connsiteX16" fmla="*/ 66675 w 1319213"/>
              <a:gd name="connsiteY16" fmla="*/ 852488 h 1411709"/>
              <a:gd name="connsiteX17" fmla="*/ 69056 w 1319213"/>
              <a:gd name="connsiteY17" fmla="*/ 831057 h 1411709"/>
              <a:gd name="connsiteX18" fmla="*/ 71438 w 1319213"/>
              <a:gd name="connsiteY18" fmla="*/ 823913 h 1411709"/>
              <a:gd name="connsiteX19" fmla="*/ 78581 w 1319213"/>
              <a:gd name="connsiteY19" fmla="*/ 800100 h 1411709"/>
              <a:gd name="connsiteX20" fmla="*/ 83344 w 1319213"/>
              <a:gd name="connsiteY20" fmla="*/ 785813 h 1411709"/>
              <a:gd name="connsiteX21" fmla="*/ 85725 w 1319213"/>
              <a:gd name="connsiteY21" fmla="*/ 778669 h 1411709"/>
              <a:gd name="connsiteX22" fmla="*/ 90488 w 1319213"/>
              <a:gd name="connsiteY22" fmla="*/ 771525 h 1411709"/>
              <a:gd name="connsiteX23" fmla="*/ 92869 w 1319213"/>
              <a:gd name="connsiteY23" fmla="*/ 764382 h 1411709"/>
              <a:gd name="connsiteX24" fmla="*/ 100013 w 1319213"/>
              <a:gd name="connsiteY24" fmla="*/ 750094 h 1411709"/>
              <a:gd name="connsiteX25" fmla="*/ 107156 w 1319213"/>
              <a:gd name="connsiteY25" fmla="*/ 716757 h 1411709"/>
              <a:gd name="connsiteX26" fmla="*/ 109538 w 1319213"/>
              <a:gd name="connsiteY26" fmla="*/ 709613 h 1411709"/>
              <a:gd name="connsiteX27" fmla="*/ 111919 w 1319213"/>
              <a:gd name="connsiteY27" fmla="*/ 702469 h 1411709"/>
              <a:gd name="connsiteX28" fmla="*/ 119063 w 1319213"/>
              <a:gd name="connsiteY28" fmla="*/ 688182 h 1411709"/>
              <a:gd name="connsiteX29" fmla="*/ 123825 w 1319213"/>
              <a:gd name="connsiteY29" fmla="*/ 681038 h 1411709"/>
              <a:gd name="connsiteX30" fmla="*/ 133350 w 1319213"/>
              <a:gd name="connsiteY30" fmla="*/ 659607 h 1411709"/>
              <a:gd name="connsiteX31" fmla="*/ 145256 w 1319213"/>
              <a:gd name="connsiteY31" fmla="*/ 638175 h 1411709"/>
              <a:gd name="connsiteX32" fmla="*/ 150019 w 1319213"/>
              <a:gd name="connsiteY32" fmla="*/ 628650 h 1411709"/>
              <a:gd name="connsiteX33" fmla="*/ 159544 w 1319213"/>
              <a:gd name="connsiteY33" fmla="*/ 614363 h 1411709"/>
              <a:gd name="connsiteX34" fmla="*/ 169069 w 1319213"/>
              <a:gd name="connsiteY34" fmla="*/ 592932 h 1411709"/>
              <a:gd name="connsiteX35" fmla="*/ 176213 w 1319213"/>
              <a:gd name="connsiteY35" fmla="*/ 578644 h 1411709"/>
              <a:gd name="connsiteX36" fmla="*/ 178594 w 1319213"/>
              <a:gd name="connsiteY36" fmla="*/ 571500 h 1411709"/>
              <a:gd name="connsiteX37" fmla="*/ 183356 w 1319213"/>
              <a:gd name="connsiteY37" fmla="*/ 564357 h 1411709"/>
              <a:gd name="connsiteX38" fmla="*/ 188119 w 1319213"/>
              <a:gd name="connsiteY38" fmla="*/ 550069 h 1411709"/>
              <a:gd name="connsiteX39" fmla="*/ 192881 w 1319213"/>
              <a:gd name="connsiteY39" fmla="*/ 535782 h 1411709"/>
              <a:gd name="connsiteX40" fmla="*/ 195263 w 1319213"/>
              <a:gd name="connsiteY40" fmla="*/ 528638 h 1411709"/>
              <a:gd name="connsiteX41" fmla="*/ 202406 w 1319213"/>
              <a:gd name="connsiteY41" fmla="*/ 514350 h 1411709"/>
              <a:gd name="connsiteX42" fmla="*/ 207169 w 1319213"/>
              <a:gd name="connsiteY42" fmla="*/ 507207 h 1411709"/>
              <a:gd name="connsiteX43" fmla="*/ 214313 w 1319213"/>
              <a:gd name="connsiteY43" fmla="*/ 485775 h 1411709"/>
              <a:gd name="connsiteX44" fmla="*/ 216694 w 1319213"/>
              <a:gd name="connsiteY44" fmla="*/ 478632 h 1411709"/>
              <a:gd name="connsiteX45" fmla="*/ 221456 w 1319213"/>
              <a:gd name="connsiteY45" fmla="*/ 471488 h 1411709"/>
              <a:gd name="connsiteX46" fmla="*/ 223838 w 1319213"/>
              <a:gd name="connsiteY46" fmla="*/ 464344 h 1411709"/>
              <a:gd name="connsiteX47" fmla="*/ 245269 w 1319213"/>
              <a:gd name="connsiteY47" fmla="*/ 450057 h 1411709"/>
              <a:gd name="connsiteX48" fmla="*/ 252413 w 1319213"/>
              <a:gd name="connsiteY48" fmla="*/ 445294 h 1411709"/>
              <a:gd name="connsiteX49" fmla="*/ 257175 w 1319213"/>
              <a:gd name="connsiteY49" fmla="*/ 438150 h 1411709"/>
              <a:gd name="connsiteX50" fmla="*/ 269081 w 1319213"/>
              <a:gd name="connsiteY50" fmla="*/ 423863 h 1411709"/>
              <a:gd name="connsiteX51" fmla="*/ 273844 w 1319213"/>
              <a:gd name="connsiteY51" fmla="*/ 409575 h 1411709"/>
              <a:gd name="connsiteX52" fmla="*/ 280988 w 1319213"/>
              <a:gd name="connsiteY52" fmla="*/ 395288 h 1411709"/>
              <a:gd name="connsiteX53" fmla="*/ 292894 w 1319213"/>
              <a:gd name="connsiteY53" fmla="*/ 378619 h 1411709"/>
              <a:gd name="connsiteX54" fmla="*/ 304800 w 1319213"/>
              <a:gd name="connsiteY54" fmla="*/ 357188 h 1411709"/>
              <a:gd name="connsiteX55" fmla="*/ 309563 w 1319213"/>
              <a:gd name="connsiteY55" fmla="*/ 350044 h 1411709"/>
              <a:gd name="connsiteX56" fmla="*/ 321469 w 1319213"/>
              <a:gd name="connsiteY56" fmla="*/ 328613 h 1411709"/>
              <a:gd name="connsiteX57" fmla="*/ 326231 w 1319213"/>
              <a:gd name="connsiteY57" fmla="*/ 321469 h 1411709"/>
              <a:gd name="connsiteX58" fmla="*/ 328613 w 1319213"/>
              <a:gd name="connsiteY58" fmla="*/ 314325 h 1411709"/>
              <a:gd name="connsiteX59" fmla="*/ 342900 w 1319213"/>
              <a:gd name="connsiteY59" fmla="*/ 300038 h 1411709"/>
              <a:gd name="connsiteX60" fmla="*/ 350044 w 1319213"/>
              <a:gd name="connsiteY60" fmla="*/ 292894 h 1411709"/>
              <a:gd name="connsiteX61" fmla="*/ 354806 w 1319213"/>
              <a:gd name="connsiteY61" fmla="*/ 285750 h 1411709"/>
              <a:gd name="connsiteX62" fmla="*/ 361950 w 1319213"/>
              <a:gd name="connsiteY62" fmla="*/ 283369 h 1411709"/>
              <a:gd name="connsiteX63" fmla="*/ 373856 w 1319213"/>
              <a:gd name="connsiteY63" fmla="*/ 269082 h 1411709"/>
              <a:gd name="connsiteX64" fmla="*/ 376238 w 1319213"/>
              <a:gd name="connsiteY64" fmla="*/ 261938 h 1411709"/>
              <a:gd name="connsiteX65" fmla="*/ 392906 w 1319213"/>
              <a:gd name="connsiteY65" fmla="*/ 240507 h 1411709"/>
              <a:gd name="connsiteX66" fmla="*/ 402431 w 1319213"/>
              <a:gd name="connsiteY66" fmla="*/ 226219 h 1411709"/>
              <a:gd name="connsiteX67" fmla="*/ 407194 w 1319213"/>
              <a:gd name="connsiteY67" fmla="*/ 219075 h 1411709"/>
              <a:gd name="connsiteX68" fmla="*/ 428625 w 1319213"/>
              <a:gd name="connsiteY68" fmla="*/ 202407 h 1411709"/>
              <a:gd name="connsiteX69" fmla="*/ 435769 w 1319213"/>
              <a:gd name="connsiteY69" fmla="*/ 197644 h 1411709"/>
              <a:gd name="connsiteX70" fmla="*/ 447675 w 1319213"/>
              <a:gd name="connsiteY70" fmla="*/ 188119 h 1411709"/>
              <a:gd name="connsiteX71" fmla="*/ 452438 w 1319213"/>
              <a:gd name="connsiteY71" fmla="*/ 180975 h 1411709"/>
              <a:gd name="connsiteX72" fmla="*/ 459581 w 1319213"/>
              <a:gd name="connsiteY72" fmla="*/ 176213 h 1411709"/>
              <a:gd name="connsiteX73" fmla="*/ 464344 w 1319213"/>
              <a:gd name="connsiteY73" fmla="*/ 169069 h 1411709"/>
              <a:gd name="connsiteX74" fmla="*/ 471488 w 1319213"/>
              <a:gd name="connsiteY74" fmla="*/ 164307 h 1411709"/>
              <a:gd name="connsiteX75" fmla="*/ 481013 w 1319213"/>
              <a:gd name="connsiteY75" fmla="*/ 150019 h 1411709"/>
              <a:gd name="connsiteX76" fmla="*/ 485775 w 1319213"/>
              <a:gd name="connsiteY76" fmla="*/ 142875 h 1411709"/>
              <a:gd name="connsiteX77" fmla="*/ 490538 w 1319213"/>
              <a:gd name="connsiteY77" fmla="*/ 135732 h 1411709"/>
              <a:gd name="connsiteX78" fmla="*/ 492919 w 1319213"/>
              <a:gd name="connsiteY78" fmla="*/ 128588 h 1411709"/>
              <a:gd name="connsiteX79" fmla="*/ 514350 w 1319213"/>
              <a:gd name="connsiteY79" fmla="*/ 116682 h 1411709"/>
              <a:gd name="connsiteX80" fmla="*/ 521494 w 1319213"/>
              <a:gd name="connsiteY80" fmla="*/ 111919 h 1411709"/>
              <a:gd name="connsiteX81" fmla="*/ 526256 w 1319213"/>
              <a:gd name="connsiteY81" fmla="*/ 104775 h 1411709"/>
              <a:gd name="connsiteX82" fmla="*/ 533400 w 1319213"/>
              <a:gd name="connsiteY82" fmla="*/ 102394 h 1411709"/>
              <a:gd name="connsiteX83" fmla="*/ 540544 w 1319213"/>
              <a:gd name="connsiteY83" fmla="*/ 95250 h 1411709"/>
              <a:gd name="connsiteX84" fmla="*/ 547688 w 1319213"/>
              <a:gd name="connsiteY84" fmla="*/ 92869 h 1411709"/>
              <a:gd name="connsiteX85" fmla="*/ 552450 w 1319213"/>
              <a:gd name="connsiteY85" fmla="*/ 85725 h 1411709"/>
              <a:gd name="connsiteX86" fmla="*/ 559594 w 1319213"/>
              <a:gd name="connsiteY86" fmla="*/ 80963 h 1411709"/>
              <a:gd name="connsiteX87" fmla="*/ 571500 w 1319213"/>
              <a:gd name="connsiteY87" fmla="*/ 71438 h 1411709"/>
              <a:gd name="connsiteX88" fmla="*/ 585788 w 1319213"/>
              <a:gd name="connsiteY88" fmla="*/ 61913 h 1411709"/>
              <a:gd name="connsiteX89" fmla="*/ 592931 w 1319213"/>
              <a:gd name="connsiteY89" fmla="*/ 57150 h 1411709"/>
              <a:gd name="connsiteX90" fmla="*/ 600075 w 1319213"/>
              <a:gd name="connsiteY90" fmla="*/ 52388 h 1411709"/>
              <a:gd name="connsiteX91" fmla="*/ 609600 w 1319213"/>
              <a:gd name="connsiteY91" fmla="*/ 45244 h 1411709"/>
              <a:gd name="connsiteX92" fmla="*/ 616744 w 1319213"/>
              <a:gd name="connsiteY92" fmla="*/ 40482 h 1411709"/>
              <a:gd name="connsiteX93" fmla="*/ 623888 w 1319213"/>
              <a:gd name="connsiteY93" fmla="*/ 33338 h 1411709"/>
              <a:gd name="connsiteX94" fmla="*/ 631031 w 1319213"/>
              <a:gd name="connsiteY94" fmla="*/ 28575 h 1411709"/>
              <a:gd name="connsiteX95" fmla="*/ 645319 w 1319213"/>
              <a:gd name="connsiteY95" fmla="*/ 14288 h 1411709"/>
              <a:gd name="connsiteX96" fmla="*/ 659606 w 1319213"/>
              <a:gd name="connsiteY96" fmla="*/ 7144 h 1411709"/>
              <a:gd name="connsiteX97" fmla="*/ 673894 w 1319213"/>
              <a:gd name="connsiteY97" fmla="*/ 0 h 1411709"/>
              <a:gd name="connsiteX98" fmla="*/ 688181 w 1319213"/>
              <a:gd name="connsiteY98" fmla="*/ 2382 h 1411709"/>
              <a:gd name="connsiteX99" fmla="*/ 697706 w 1319213"/>
              <a:gd name="connsiteY99" fmla="*/ 16669 h 1411709"/>
              <a:gd name="connsiteX100" fmla="*/ 711994 w 1319213"/>
              <a:gd name="connsiteY100" fmla="*/ 28575 h 1411709"/>
              <a:gd name="connsiteX101" fmla="*/ 719138 w 1319213"/>
              <a:gd name="connsiteY101" fmla="*/ 33338 h 1411709"/>
              <a:gd name="connsiteX102" fmla="*/ 738188 w 1319213"/>
              <a:gd name="connsiteY102" fmla="*/ 50007 h 1411709"/>
              <a:gd name="connsiteX103" fmla="*/ 752475 w 1319213"/>
              <a:gd name="connsiteY103" fmla="*/ 59532 h 1411709"/>
              <a:gd name="connsiteX104" fmla="*/ 759619 w 1319213"/>
              <a:gd name="connsiteY104" fmla="*/ 64294 h 1411709"/>
              <a:gd name="connsiteX105" fmla="*/ 766763 w 1319213"/>
              <a:gd name="connsiteY105" fmla="*/ 66675 h 1411709"/>
              <a:gd name="connsiteX106" fmla="*/ 790575 w 1319213"/>
              <a:gd name="connsiteY106" fmla="*/ 90488 h 1411709"/>
              <a:gd name="connsiteX107" fmla="*/ 795338 w 1319213"/>
              <a:gd name="connsiteY107" fmla="*/ 97632 h 1411709"/>
              <a:gd name="connsiteX108" fmla="*/ 804863 w 1319213"/>
              <a:gd name="connsiteY108" fmla="*/ 107157 h 1411709"/>
              <a:gd name="connsiteX109" fmla="*/ 814388 w 1319213"/>
              <a:gd name="connsiteY109" fmla="*/ 116682 h 1411709"/>
              <a:gd name="connsiteX110" fmla="*/ 819150 w 1319213"/>
              <a:gd name="connsiteY110" fmla="*/ 123825 h 1411709"/>
              <a:gd name="connsiteX111" fmla="*/ 833438 w 1319213"/>
              <a:gd name="connsiteY111" fmla="*/ 135732 h 1411709"/>
              <a:gd name="connsiteX112" fmla="*/ 845344 w 1319213"/>
              <a:gd name="connsiteY112" fmla="*/ 147638 h 1411709"/>
              <a:gd name="connsiteX113" fmla="*/ 850106 w 1319213"/>
              <a:gd name="connsiteY113" fmla="*/ 154782 h 1411709"/>
              <a:gd name="connsiteX114" fmla="*/ 864394 w 1319213"/>
              <a:gd name="connsiteY114" fmla="*/ 164307 h 1411709"/>
              <a:gd name="connsiteX115" fmla="*/ 871538 w 1319213"/>
              <a:gd name="connsiteY115" fmla="*/ 171450 h 1411709"/>
              <a:gd name="connsiteX116" fmla="*/ 881063 w 1319213"/>
              <a:gd name="connsiteY116" fmla="*/ 185738 h 1411709"/>
              <a:gd name="connsiteX117" fmla="*/ 890588 w 1319213"/>
              <a:gd name="connsiteY117" fmla="*/ 197644 h 1411709"/>
              <a:gd name="connsiteX118" fmla="*/ 902494 w 1319213"/>
              <a:gd name="connsiteY118" fmla="*/ 209550 h 1411709"/>
              <a:gd name="connsiteX119" fmla="*/ 916781 w 1319213"/>
              <a:gd name="connsiteY119" fmla="*/ 219075 h 1411709"/>
              <a:gd name="connsiteX120" fmla="*/ 931069 w 1319213"/>
              <a:gd name="connsiteY120" fmla="*/ 228600 h 1411709"/>
              <a:gd name="connsiteX121" fmla="*/ 940594 w 1319213"/>
              <a:gd name="connsiteY121" fmla="*/ 250032 h 1411709"/>
              <a:gd name="connsiteX122" fmla="*/ 945356 w 1319213"/>
              <a:gd name="connsiteY122" fmla="*/ 264319 h 1411709"/>
              <a:gd name="connsiteX123" fmla="*/ 947738 w 1319213"/>
              <a:gd name="connsiteY123" fmla="*/ 271463 h 1411709"/>
              <a:gd name="connsiteX124" fmla="*/ 957263 w 1319213"/>
              <a:gd name="connsiteY124" fmla="*/ 285750 h 1411709"/>
              <a:gd name="connsiteX125" fmla="*/ 962025 w 1319213"/>
              <a:gd name="connsiteY125" fmla="*/ 292894 h 1411709"/>
              <a:gd name="connsiteX126" fmla="*/ 964406 w 1319213"/>
              <a:gd name="connsiteY126" fmla="*/ 300038 h 1411709"/>
              <a:gd name="connsiteX127" fmla="*/ 973931 w 1319213"/>
              <a:gd name="connsiteY127" fmla="*/ 314325 h 1411709"/>
              <a:gd name="connsiteX128" fmla="*/ 988219 w 1319213"/>
              <a:gd name="connsiteY128" fmla="*/ 323850 h 1411709"/>
              <a:gd name="connsiteX129" fmla="*/ 990600 w 1319213"/>
              <a:gd name="connsiteY129" fmla="*/ 330994 h 1411709"/>
              <a:gd name="connsiteX130" fmla="*/ 997744 w 1319213"/>
              <a:gd name="connsiteY130" fmla="*/ 333375 h 1411709"/>
              <a:gd name="connsiteX131" fmla="*/ 1004888 w 1319213"/>
              <a:gd name="connsiteY131" fmla="*/ 338138 h 1411709"/>
              <a:gd name="connsiteX132" fmla="*/ 1016794 w 1319213"/>
              <a:gd name="connsiteY132" fmla="*/ 352425 h 1411709"/>
              <a:gd name="connsiteX133" fmla="*/ 1026319 w 1319213"/>
              <a:gd name="connsiteY133" fmla="*/ 366713 h 1411709"/>
              <a:gd name="connsiteX134" fmla="*/ 1028700 w 1319213"/>
              <a:gd name="connsiteY134" fmla="*/ 373857 h 1411709"/>
              <a:gd name="connsiteX135" fmla="*/ 1045369 w 1319213"/>
              <a:gd name="connsiteY135" fmla="*/ 395288 h 1411709"/>
              <a:gd name="connsiteX136" fmla="*/ 1052513 w 1319213"/>
              <a:gd name="connsiteY136" fmla="*/ 400050 h 1411709"/>
              <a:gd name="connsiteX137" fmla="*/ 1062038 w 1319213"/>
              <a:gd name="connsiteY137" fmla="*/ 414338 h 1411709"/>
              <a:gd name="connsiteX138" fmla="*/ 1064419 w 1319213"/>
              <a:gd name="connsiteY138" fmla="*/ 421482 h 1411709"/>
              <a:gd name="connsiteX139" fmla="*/ 1073944 w 1319213"/>
              <a:gd name="connsiteY139" fmla="*/ 435769 h 1411709"/>
              <a:gd name="connsiteX140" fmla="*/ 1083469 w 1319213"/>
              <a:gd name="connsiteY140" fmla="*/ 457200 h 1411709"/>
              <a:gd name="connsiteX141" fmla="*/ 1092994 w 1319213"/>
              <a:gd name="connsiteY141" fmla="*/ 481013 h 1411709"/>
              <a:gd name="connsiteX142" fmla="*/ 1097756 w 1319213"/>
              <a:gd name="connsiteY142" fmla="*/ 488157 h 1411709"/>
              <a:gd name="connsiteX143" fmla="*/ 1102519 w 1319213"/>
              <a:gd name="connsiteY143" fmla="*/ 497682 h 1411709"/>
              <a:gd name="connsiteX144" fmla="*/ 1107281 w 1319213"/>
              <a:gd name="connsiteY144" fmla="*/ 504825 h 1411709"/>
              <a:gd name="connsiteX145" fmla="*/ 1119188 w 1319213"/>
              <a:gd name="connsiteY145" fmla="*/ 523875 h 1411709"/>
              <a:gd name="connsiteX146" fmla="*/ 1131094 w 1319213"/>
              <a:gd name="connsiteY146" fmla="*/ 540544 h 1411709"/>
              <a:gd name="connsiteX147" fmla="*/ 1135856 w 1319213"/>
              <a:gd name="connsiteY147" fmla="*/ 547688 h 1411709"/>
              <a:gd name="connsiteX148" fmla="*/ 1143000 w 1319213"/>
              <a:gd name="connsiteY148" fmla="*/ 561975 h 1411709"/>
              <a:gd name="connsiteX149" fmla="*/ 1154906 w 1319213"/>
              <a:gd name="connsiteY149" fmla="*/ 583407 h 1411709"/>
              <a:gd name="connsiteX150" fmla="*/ 1154906 w 1319213"/>
              <a:gd name="connsiteY150" fmla="*/ 583407 h 1411709"/>
              <a:gd name="connsiteX151" fmla="*/ 1159669 w 1319213"/>
              <a:gd name="connsiteY151" fmla="*/ 595313 h 1411709"/>
              <a:gd name="connsiteX152" fmla="*/ 1164431 w 1319213"/>
              <a:gd name="connsiteY152" fmla="*/ 609600 h 1411709"/>
              <a:gd name="connsiteX153" fmla="*/ 1169194 w 1319213"/>
              <a:gd name="connsiteY153" fmla="*/ 616744 h 1411709"/>
              <a:gd name="connsiteX154" fmla="*/ 1176338 w 1319213"/>
              <a:gd name="connsiteY154" fmla="*/ 633413 h 1411709"/>
              <a:gd name="connsiteX155" fmla="*/ 1185863 w 1319213"/>
              <a:gd name="connsiteY155" fmla="*/ 654844 h 1411709"/>
              <a:gd name="connsiteX156" fmla="*/ 1193006 w 1319213"/>
              <a:gd name="connsiteY156" fmla="*/ 669132 h 1411709"/>
              <a:gd name="connsiteX157" fmla="*/ 1197769 w 1319213"/>
              <a:gd name="connsiteY157" fmla="*/ 683419 h 1411709"/>
              <a:gd name="connsiteX158" fmla="*/ 1200150 w 1319213"/>
              <a:gd name="connsiteY158" fmla="*/ 690563 h 1411709"/>
              <a:gd name="connsiteX159" fmla="*/ 1202531 w 1319213"/>
              <a:gd name="connsiteY159" fmla="*/ 697707 h 1411709"/>
              <a:gd name="connsiteX160" fmla="*/ 1207294 w 1319213"/>
              <a:gd name="connsiteY160" fmla="*/ 719138 h 1411709"/>
              <a:gd name="connsiteX161" fmla="*/ 1209675 w 1319213"/>
              <a:gd name="connsiteY161" fmla="*/ 726282 h 1411709"/>
              <a:gd name="connsiteX162" fmla="*/ 1214438 w 1319213"/>
              <a:gd name="connsiteY162" fmla="*/ 733425 h 1411709"/>
              <a:gd name="connsiteX163" fmla="*/ 1221581 w 1319213"/>
              <a:gd name="connsiteY163" fmla="*/ 747713 h 1411709"/>
              <a:gd name="connsiteX164" fmla="*/ 1228725 w 1319213"/>
              <a:gd name="connsiteY164" fmla="*/ 762000 h 1411709"/>
              <a:gd name="connsiteX165" fmla="*/ 1233488 w 1319213"/>
              <a:gd name="connsiteY165" fmla="*/ 776288 h 1411709"/>
              <a:gd name="connsiteX166" fmla="*/ 1243013 w 1319213"/>
              <a:gd name="connsiteY166" fmla="*/ 792957 h 1411709"/>
              <a:gd name="connsiteX167" fmla="*/ 1247775 w 1319213"/>
              <a:gd name="connsiteY167" fmla="*/ 814388 h 1411709"/>
              <a:gd name="connsiteX168" fmla="*/ 1252538 w 1319213"/>
              <a:gd name="connsiteY168" fmla="*/ 828675 h 1411709"/>
              <a:gd name="connsiteX169" fmla="*/ 1254919 w 1319213"/>
              <a:gd name="connsiteY169" fmla="*/ 847725 h 1411709"/>
              <a:gd name="connsiteX170" fmla="*/ 1259681 w 1319213"/>
              <a:gd name="connsiteY170" fmla="*/ 862013 h 1411709"/>
              <a:gd name="connsiteX171" fmla="*/ 1262063 w 1319213"/>
              <a:gd name="connsiteY171" fmla="*/ 871538 h 1411709"/>
              <a:gd name="connsiteX172" fmla="*/ 1264444 w 1319213"/>
              <a:gd name="connsiteY172" fmla="*/ 878682 h 1411709"/>
              <a:gd name="connsiteX173" fmla="*/ 1269206 w 1319213"/>
              <a:gd name="connsiteY173" fmla="*/ 897732 h 1411709"/>
              <a:gd name="connsiteX174" fmla="*/ 1276350 w 1319213"/>
              <a:gd name="connsiteY174" fmla="*/ 923925 h 1411709"/>
              <a:gd name="connsiteX175" fmla="*/ 1278731 w 1319213"/>
              <a:gd name="connsiteY175" fmla="*/ 931069 h 1411709"/>
              <a:gd name="connsiteX176" fmla="*/ 1281113 w 1319213"/>
              <a:gd name="connsiteY176" fmla="*/ 940594 h 1411709"/>
              <a:gd name="connsiteX177" fmla="*/ 1285875 w 1319213"/>
              <a:gd name="connsiteY177" fmla="*/ 976313 h 1411709"/>
              <a:gd name="connsiteX178" fmla="*/ 1290638 w 1319213"/>
              <a:gd name="connsiteY178" fmla="*/ 990600 h 1411709"/>
              <a:gd name="connsiteX179" fmla="*/ 1293019 w 1319213"/>
              <a:gd name="connsiteY179" fmla="*/ 1009650 h 1411709"/>
              <a:gd name="connsiteX180" fmla="*/ 1295400 w 1319213"/>
              <a:gd name="connsiteY180" fmla="*/ 1016794 h 1411709"/>
              <a:gd name="connsiteX181" fmla="*/ 1297781 w 1319213"/>
              <a:gd name="connsiteY181" fmla="*/ 1035844 h 1411709"/>
              <a:gd name="connsiteX182" fmla="*/ 1302544 w 1319213"/>
              <a:gd name="connsiteY182" fmla="*/ 1102519 h 1411709"/>
              <a:gd name="connsiteX183" fmla="*/ 1304925 w 1319213"/>
              <a:gd name="connsiteY183" fmla="*/ 1123950 h 1411709"/>
              <a:gd name="connsiteX184" fmla="*/ 1307306 w 1319213"/>
              <a:gd name="connsiteY184" fmla="*/ 1166813 h 1411709"/>
              <a:gd name="connsiteX185" fmla="*/ 1309688 w 1319213"/>
              <a:gd name="connsiteY185" fmla="*/ 1181100 h 1411709"/>
              <a:gd name="connsiteX186" fmla="*/ 1312069 w 1319213"/>
              <a:gd name="connsiteY186" fmla="*/ 1200150 h 1411709"/>
              <a:gd name="connsiteX187" fmla="*/ 1316831 w 1319213"/>
              <a:gd name="connsiteY187" fmla="*/ 1228725 h 1411709"/>
              <a:gd name="connsiteX188" fmla="*/ 1319213 w 1319213"/>
              <a:gd name="connsiteY188" fmla="*/ 1245394 h 1411709"/>
              <a:gd name="connsiteX189" fmla="*/ 1316831 w 1319213"/>
              <a:gd name="connsiteY189" fmla="*/ 1254919 h 1411709"/>
              <a:gd name="connsiteX190" fmla="*/ 1293019 w 1319213"/>
              <a:gd name="connsiteY190" fmla="*/ 1278732 h 1411709"/>
              <a:gd name="connsiteX191" fmla="*/ 1285875 w 1319213"/>
              <a:gd name="connsiteY191" fmla="*/ 1285875 h 1411709"/>
              <a:gd name="connsiteX192" fmla="*/ 1264444 w 1319213"/>
              <a:gd name="connsiteY192" fmla="*/ 1293019 h 1411709"/>
              <a:gd name="connsiteX193" fmla="*/ 1257300 w 1319213"/>
              <a:gd name="connsiteY193" fmla="*/ 1295400 h 1411709"/>
              <a:gd name="connsiteX194" fmla="*/ 1250156 w 1319213"/>
              <a:gd name="connsiteY194" fmla="*/ 1297782 h 1411709"/>
              <a:gd name="connsiteX195" fmla="*/ 1240631 w 1319213"/>
              <a:gd name="connsiteY195" fmla="*/ 1300163 h 1411709"/>
              <a:gd name="connsiteX196" fmla="*/ 1226344 w 1319213"/>
              <a:gd name="connsiteY196" fmla="*/ 1304925 h 1411709"/>
              <a:gd name="connsiteX197" fmla="*/ 1216819 w 1319213"/>
              <a:gd name="connsiteY197" fmla="*/ 1307307 h 1411709"/>
              <a:gd name="connsiteX198" fmla="*/ 1204913 w 1319213"/>
              <a:gd name="connsiteY198" fmla="*/ 1309688 h 1411709"/>
              <a:gd name="connsiteX199" fmla="*/ 1197769 w 1319213"/>
              <a:gd name="connsiteY199" fmla="*/ 1312069 h 1411709"/>
              <a:gd name="connsiteX200" fmla="*/ 1188244 w 1319213"/>
              <a:gd name="connsiteY200" fmla="*/ 1314450 h 1411709"/>
              <a:gd name="connsiteX201" fmla="*/ 1173956 w 1319213"/>
              <a:gd name="connsiteY201" fmla="*/ 1319213 h 1411709"/>
              <a:gd name="connsiteX202" fmla="*/ 1150144 w 1319213"/>
              <a:gd name="connsiteY202" fmla="*/ 1323975 h 1411709"/>
              <a:gd name="connsiteX203" fmla="*/ 1133475 w 1319213"/>
              <a:gd name="connsiteY203" fmla="*/ 1328738 h 1411709"/>
              <a:gd name="connsiteX204" fmla="*/ 1121569 w 1319213"/>
              <a:gd name="connsiteY204" fmla="*/ 1331119 h 1411709"/>
              <a:gd name="connsiteX205" fmla="*/ 1107281 w 1319213"/>
              <a:gd name="connsiteY205" fmla="*/ 1335882 h 1411709"/>
              <a:gd name="connsiteX206" fmla="*/ 1090613 w 1319213"/>
              <a:gd name="connsiteY206" fmla="*/ 1347788 h 1411709"/>
              <a:gd name="connsiteX207" fmla="*/ 1023938 w 1319213"/>
              <a:gd name="connsiteY207" fmla="*/ 1354932 h 1411709"/>
              <a:gd name="connsiteX208" fmla="*/ 1000125 w 1319213"/>
              <a:gd name="connsiteY208" fmla="*/ 1359694 h 1411709"/>
              <a:gd name="connsiteX209" fmla="*/ 985838 w 1319213"/>
              <a:gd name="connsiteY209" fmla="*/ 1364457 h 1411709"/>
              <a:gd name="connsiteX210" fmla="*/ 978694 w 1319213"/>
              <a:gd name="connsiteY210" fmla="*/ 1369219 h 1411709"/>
              <a:gd name="connsiteX211" fmla="*/ 952500 w 1319213"/>
              <a:gd name="connsiteY211" fmla="*/ 1373982 h 1411709"/>
              <a:gd name="connsiteX212" fmla="*/ 942975 w 1319213"/>
              <a:gd name="connsiteY212" fmla="*/ 1376363 h 1411709"/>
              <a:gd name="connsiteX213" fmla="*/ 883444 w 1319213"/>
              <a:gd name="connsiteY213" fmla="*/ 1383507 h 1411709"/>
              <a:gd name="connsiteX214" fmla="*/ 873919 w 1319213"/>
              <a:gd name="connsiteY214" fmla="*/ 1385888 h 1411709"/>
              <a:gd name="connsiteX215" fmla="*/ 850106 w 1319213"/>
              <a:gd name="connsiteY215" fmla="*/ 1395413 h 1411709"/>
              <a:gd name="connsiteX216" fmla="*/ 788194 w 1319213"/>
              <a:gd name="connsiteY216" fmla="*/ 1400175 h 1411709"/>
              <a:gd name="connsiteX217" fmla="*/ 709613 w 1319213"/>
              <a:gd name="connsiteY217" fmla="*/ 1402557 h 1411709"/>
              <a:gd name="connsiteX218" fmla="*/ 652463 w 1319213"/>
              <a:gd name="connsiteY218" fmla="*/ 1404938 h 1411709"/>
              <a:gd name="connsiteX219" fmla="*/ 540544 w 1319213"/>
              <a:gd name="connsiteY219" fmla="*/ 1404938 h 1411709"/>
              <a:gd name="connsiteX220" fmla="*/ 452438 w 1319213"/>
              <a:gd name="connsiteY220" fmla="*/ 1397794 h 1411709"/>
              <a:gd name="connsiteX221" fmla="*/ 442913 w 1319213"/>
              <a:gd name="connsiteY221" fmla="*/ 1395413 h 1411709"/>
              <a:gd name="connsiteX222" fmla="*/ 404813 w 1319213"/>
              <a:gd name="connsiteY222" fmla="*/ 1390650 h 1411709"/>
              <a:gd name="connsiteX223" fmla="*/ 390525 w 1319213"/>
              <a:gd name="connsiteY223" fmla="*/ 1385888 h 1411709"/>
              <a:gd name="connsiteX224" fmla="*/ 383381 w 1319213"/>
              <a:gd name="connsiteY224" fmla="*/ 1383507 h 1411709"/>
              <a:gd name="connsiteX225" fmla="*/ 373856 w 1319213"/>
              <a:gd name="connsiteY225" fmla="*/ 1381125 h 1411709"/>
              <a:gd name="connsiteX226" fmla="*/ 361950 w 1319213"/>
              <a:gd name="connsiteY226" fmla="*/ 1378744 h 1411709"/>
              <a:gd name="connsiteX227" fmla="*/ 354806 w 1319213"/>
              <a:gd name="connsiteY227" fmla="*/ 1376363 h 1411709"/>
              <a:gd name="connsiteX228" fmla="*/ 295275 w 1319213"/>
              <a:gd name="connsiteY228" fmla="*/ 1373982 h 1411709"/>
              <a:gd name="connsiteX229" fmla="*/ 273844 w 1319213"/>
              <a:gd name="connsiteY229" fmla="*/ 1371600 h 1411709"/>
              <a:gd name="connsiteX230" fmla="*/ 266700 w 1319213"/>
              <a:gd name="connsiteY230" fmla="*/ 1369219 h 1411709"/>
              <a:gd name="connsiteX231" fmla="*/ 247650 w 1319213"/>
              <a:gd name="connsiteY231" fmla="*/ 1366838 h 1411709"/>
              <a:gd name="connsiteX232" fmla="*/ 228600 w 1319213"/>
              <a:gd name="connsiteY232" fmla="*/ 1362075 h 1411709"/>
              <a:gd name="connsiteX233" fmla="*/ 214313 w 1319213"/>
              <a:gd name="connsiteY233" fmla="*/ 1357313 h 1411709"/>
              <a:gd name="connsiteX234" fmla="*/ 207169 w 1319213"/>
              <a:gd name="connsiteY234" fmla="*/ 1352550 h 1411709"/>
              <a:gd name="connsiteX235" fmla="*/ 183356 w 1319213"/>
              <a:gd name="connsiteY235" fmla="*/ 1345407 h 1411709"/>
              <a:gd name="connsiteX236" fmla="*/ 169069 w 1319213"/>
              <a:gd name="connsiteY236" fmla="*/ 1340644 h 1411709"/>
              <a:gd name="connsiteX237" fmla="*/ 152400 w 1319213"/>
              <a:gd name="connsiteY237" fmla="*/ 1335882 h 1411709"/>
              <a:gd name="connsiteX238" fmla="*/ 138113 w 1319213"/>
              <a:gd name="connsiteY238" fmla="*/ 1326357 h 1411709"/>
              <a:gd name="connsiteX239" fmla="*/ 130969 w 1319213"/>
              <a:gd name="connsiteY239" fmla="*/ 1321594 h 1411709"/>
              <a:gd name="connsiteX240" fmla="*/ 116681 w 1319213"/>
              <a:gd name="connsiteY240" fmla="*/ 1316832 h 1411709"/>
              <a:gd name="connsiteX241" fmla="*/ 109538 w 1319213"/>
              <a:gd name="connsiteY241" fmla="*/ 1314450 h 1411709"/>
              <a:gd name="connsiteX242" fmla="*/ 102394 w 1319213"/>
              <a:gd name="connsiteY242" fmla="*/ 1309688 h 1411709"/>
              <a:gd name="connsiteX243" fmla="*/ 80963 w 1319213"/>
              <a:gd name="connsiteY243" fmla="*/ 1302544 h 1411709"/>
              <a:gd name="connsiteX244" fmla="*/ 73819 w 1319213"/>
              <a:gd name="connsiteY244" fmla="*/ 1300163 h 1411709"/>
              <a:gd name="connsiteX245" fmla="*/ 61913 w 1319213"/>
              <a:gd name="connsiteY245" fmla="*/ 1290638 h 1411709"/>
              <a:gd name="connsiteX246" fmla="*/ 54769 w 1319213"/>
              <a:gd name="connsiteY246" fmla="*/ 1285875 h 1411709"/>
              <a:gd name="connsiteX247" fmla="*/ 40481 w 1319213"/>
              <a:gd name="connsiteY247" fmla="*/ 1281113 h 1411709"/>
              <a:gd name="connsiteX248" fmla="*/ 33338 w 1319213"/>
              <a:gd name="connsiteY248" fmla="*/ 1278732 h 1411709"/>
              <a:gd name="connsiteX249" fmla="*/ 26194 w 1319213"/>
              <a:gd name="connsiteY249" fmla="*/ 1276350 h 1411709"/>
              <a:gd name="connsiteX250" fmla="*/ 0 w 1319213"/>
              <a:gd name="connsiteY250" fmla="*/ 1269207 h 1411709"/>
              <a:gd name="connsiteX251" fmla="*/ 0 w 1319213"/>
              <a:gd name="connsiteY251" fmla="*/ 1269207 h 141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319213" h="1411709">
                <a:moveTo>
                  <a:pt x="0" y="1269207"/>
                </a:moveTo>
                <a:cubicBezTo>
                  <a:pt x="397" y="1266032"/>
                  <a:pt x="2036" y="1256547"/>
                  <a:pt x="2381" y="1250157"/>
                </a:cubicBezTo>
                <a:cubicBezTo>
                  <a:pt x="3624" y="1227158"/>
                  <a:pt x="2902" y="1204057"/>
                  <a:pt x="4763" y="1181100"/>
                </a:cubicBezTo>
                <a:cubicBezTo>
                  <a:pt x="5292" y="1174576"/>
                  <a:pt x="7938" y="1168400"/>
                  <a:pt x="9525" y="1162050"/>
                </a:cubicBezTo>
                <a:lnTo>
                  <a:pt x="11906" y="1152525"/>
                </a:lnTo>
                <a:cubicBezTo>
                  <a:pt x="12700" y="1132681"/>
                  <a:pt x="13155" y="1112821"/>
                  <a:pt x="14288" y="1092994"/>
                </a:cubicBezTo>
                <a:cubicBezTo>
                  <a:pt x="15491" y="1071940"/>
                  <a:pt x="15351" y="1074453"/>
                  <a:pt x="19050" y="1059657"/>
                </a:cubicBezTo>
                <a:cubicBezTo>
                  <a:pt x="19844" y="1052513"/>
                  <a:pt x="20310" y="1045325"/>
                  <a:pt x="21431" y="1038225"/>
                </a:cubicBezTo>
                <a:cubicBezTo>
                  <a:pt x="22693" y="1030229"/>
                  <a:pt x="24231" y="1022266"/>
                  <a:pt x="26194" y="1014413"/>
                </a:cubicBezTo>
                <a:cubicBezTo>
                  <a:pt x="26988" y="1011238"/>
                  <a:pt x="28037" y="1008116"/>
                  <a:pt x="28575" y="1004888"/>
                </a:cubicBezTo>
                <a:cubicBezTo>
                  <a:pt x="29987" y="996413"/>
                  <a:pt x="31086" y="980556"/>
                  <a:pt x="33338" y="971550"/>
                </a:cubicBezTo>
                <a:cubicBezTo>
                  <a:pt x="34556" y="966680"/>
                  <a:pt x="36883" y="962133"/>
                  <a:pt x="38100" y="957263"/>
                </a:cubicBezTo>
                <a:cubicBezTo>
                  <a:pt x="38865" y="954205"/>
                  <a:pt x="41153" y="944015"/>
                  <a:pt x="42863" y="940594"/>
                </a:cubicBezTo>
                <a:cubicBezTo>
                  <a:pt x="50678" y="924964"/>
                  <a:pt x="46249" y="943723"/>
                  <a:pt x="52388" y="919163"/>
                </a:cubicBezTo>
                <a:lnTo>
                  <a:pt x="57150" y="900113"/>
                </a:lnTo>
                <a:cubicBezTo>
                  <a:pt x="57944" y="896938"/>
                  <a:pt x="58993" y="893816"/>
                  <a:pt x="59531" y="890588"/>
                </a:cubicBezTo>
                <a:cubicBezTo>
                  <a:pt x="64832" y="858785"/>
                  <a:pt x="61952" y="871381"/>
                  <a:pt x="66675" y="852488"/>
                </a:cubicBezTo>
                <a:cubicBezTo>
                  <a:pt x="67469" y="845344"/>
                  <a:pt x="67874" y="838147"/>
                  <a:pt x="69056" y="831057"/>
                </a:cubicBezTo>
                <a:cubicBezTo>
                  <a:pt x="69469" y="828581"/>
                  <a:pt x="70748" y="826327"/>
                  <a:pt x="71438" y="823913"/>
                </a:cubicBezTo>
                <a:cubicBezTo>
                  <a:pt x="78637" y="798718"/>
                  <a:pt x="67261" y="834059"/>
                  <a:pt x="78581" y="800100"/>
                </a:cubicBezTo>
                <a:lnTo>
                  <a:pt x="83344" y="785813"/>
                </a:lnTo>
                <a:cubicBezTo>
                  <a:pt x="84138" y="783432"/>
                  <a:pt x="84333" y="780757"/>
                  <a:pt x="85725" y="778669"/>
                </a:cubicBezTo>
                <a:lnTo>
                  <a:pt x="90488" y="771525"/>
                </a:lnTo>
                <a:cubicBezTo>
                  <a:pt x="91282" y="769144"/>
                  <a:pt x="91747" y="766627"/>
                  <a:pt x="92869" y="764382"/>
                </a:cubicBezTo>
                <a:cubicBezTo>
                  <a:pt x="102103" y="745913"/>
                  <a:pt x="94024" y="768055"/>
                  <a:pt x="100013" y="750094"/>
                </a:cubicBezTo>
                <a:cubicBezTo>
                  <a:pt x="103016" y="726068"/>
                  <a:pt x="100371" y="737111"/>
                  <a:pt x="107156" y="716757"/>
                </a:cubicBezTo>
                <a:lnTo>
                  <a:pt x="109538" y="709613"/>
                </a:lnTo>
                <a:cubicBezTo>
                  <a:pt x="110332" y="707232"/>
                  <a:pt x="110527" y="704558"/>
                  <a:pt x="111919" y="702469"/>
                </a:cubicBezTo>
                <a:cubicBezTo>
                  <a:pt x="125567" y="681995"/>
                  <a:pt x="109204" y="707899"/>
                  <a:pt x="119063" y="688182"/>
                </a:cubicBezTo>
                <a:cubicBezTo>
                  <a:pt x="120343" y="685622"/>
                  <a:pt x="122663" y="683653"/>
                  <a:pt x="123825" y="681038"/>
                </a:cubicBezTo>
                <a:cubicBezTo>
                  <a:pt x="135158" y="655537"/>
                  <a:pt x="122574" y="675771"/>
                  <a:pt x="133350" y="659607"/>
                </a:cubicBezTo>
                <a:cubicBezTo>
                  <a:pt x="139932" y="639859"/>
                  <a:pt x="128886" y="670911"/>
                  <a:pt x="145256" y="638175"/>
                </a:cubicBezTo>
                <a:cubicBezTo>
                  <a:pt x="146844" y="635000"/>
                  <a:pt x="148193" y="631694"/>
                  <a:pt x="150019" y="628650"/>
                </a:cubicBezTo>
                <a:cubicBezTo>
                  <a:pt x="152964" y="623742"/>
                  <a:pt x="159544" y="614363"/>
                  <a:pt x="159544" y="614363"/>
                </a:cubicBezTo>
                <a:cubicBezTo>
                  <a:pt x="165211" y="597360"/>
                  <a:pt x="161521" y="604252"/>
                  <a:pt x="169069" y="592932"/>
                </a:cubicBezTo>
                <a:cubicBezTo>
                  <a:pt x="175054" y="574976"/>
                  <a:pt x="166981" y="597109"/>
                  <a:pt x="176213" y="578644"/>
                </a:cubicBezTo>
                <a:cubicBezTo>
                  <a:pt x="177336" y="576399"/>
                  <a:pt x="177472" y="573745"/>
                  <a:pt x="178594" y="571500"/>
                </a:cubicBezTo>
                <a:cubicBezTo>
                  <a:pt x="179874" y="568940"/>
                  <a:pt x="182194" y="566972"/>
                  <a:pt x="183356" y="564357"/>
                </a:cubicBezTo>
                <a:cubicBezTo>
                  <a:pt x="185395" y="559769"/>
                  <a:pt x="186531" y="554832"/>
                  <a:pt x="188119" y="550069"/>
                </a:cubicBezTo>
                <a:lnTo>
                  <a:pt x="192881" y="535782"/>
                </a:lnTo>
                <a:cubicBezTo>
                  <a:pt x="193675" y="533401"/>
                  <a:pt x="193871" y="530727"/>
                  <a:pt x="195263" y="528638"/>
                </a:cubicBezTo>
                <a:cubicBezTo>
                  <a:pt x="208919" y="508150"/>
                  <a:pt x="192540" y="534081"/>
                  <a:pt x="202406" y="514350"/>
                </a:cubicBezTo>
                <a:cubicBezTo>
                  <a:pt x="203686" y="511790"/>
                  <a:pt x="205581" y="509588"/>
                  <a:pt x="207169" y="507207"/>
                </a:cubicBezTo>
                <a:lnTo>
                  <a:pt x="214313" y="485775"/>
                </a:lnTo>
                <a:cubicBezTo>
                  <a:pt x="215107" y="483394"/>
                  <a:pt x="215302" y="480720"/>
                  <a:pt x="216694" y="478632"/>
                </a:cubicBezTo>
                <a:cubicBezTo>
                  <a:pt x="218281" y="476251"/>
                  <a:pt x="220176" y="474048"/>
                  <a:pt x="221456" y="471488"/>
                </a:cubicBezTo>
                <a:cubicBezTo>
                  <a:pt x="222579" y="469243"/>
                  <a:pt x="222063" y="466119"/>
                  <a:pt x="223838" y="464344"/>
                </a:cubicBezTo>
                <a:cubicBezTo>
                  <a:pt x="223845" y="464337"/>
                  <a:pt x="241693" y="452441"/>
                  <a:pt x="245269" y="450057"/>
                </a:cubicBezTo>
                <a:lnTo>
                  <a:pt x="252413" y="445294"/>
                </a:lnTo>
                <a:cubicBezTo>
                  <a:pt x="254000" y="442913"/>
                  <a:pt x="255343" y="440349"/>
                  <a:pt x="257175" y="438150"/>
                </a:cubicBezTo>
                <a:cubicBezTo>
                  <a:pt x="262519" y="431737"/>
                  <a:pt x="265701" y="431469"/>
                  <a:pt x="269081" y="423863"/>
                </a:cubicBezTo>
                <a:cubicBezTo>
                  <a:pt x="271120" y="419275"/>
                  <a:pt x="271059" y="413752"/>
                  <a:pt x="273844" y="409575"/>
                </a:cubicBezTo>
                <a:cubicBezTo>
                  <a:pt x="287487" y="389111"/>
                  <a:pt x="271132" y="415000"/>
                  <a:pt x="280988" y="395288"/>
                </a:cubicBezTo>
                <a:cubicBezTo>
                  <a:pt x="282731" y="391801"/>
                  <a:pt x="291272" y="380782"/>
                  <a:pt x="292894" y="378619"/>
                </a:cubicBezTo>
                <a:cubicBezTo>
                  <a:pt x="297085" y="366045"/>
                  <a:pt x="293883" y="373563"/>
                  <a:pt x="304800" y="357188"/>
                </a:cubicBezTo>
                <a:lnTo>
                  <a:pt x="309563" y="350044"/>
                </a:lnTo>
                <a:cubicBezTo>
                  <a:pt x="313754" y="337469"/>
                  <a:pt x="310551" y="344990"/>
                  <a:pt x="321469" y="328613"/>
                </a:cubicBezTo>
                <a:cubicBezTo>
                  <a:pt x="323056" y="326232"/>
                  <a:pt x="325326" y="324184"/>
                  <a:pt x="326231" y="321469"/>
                </a:cubicBezTo>
                <a:cubicBezTo>
                  <a:pt x="327025" y="319088"/>
                  <a:pt x="327072" y="316306"/>
                  <a:pt x="328613" y="314325"/>
                </a:cubicBezTo>
                <a:cubicBezTo>
                  <a:pt x="332748" y="309009"/>
                  <a:pt x="338138" y="304800"/>
                  <a:pt x="342900" y="300038"/>
                </a:cubicBezTo>
                <a:cubicBezTo>
                  <a:pt x="345281" y="297657"/>
                  <a:pt x="348176" y="295696"/>
                  <a:pt x="350044" y="292894"/>
                </a:cubicBezTo>
                <a:cubicBezTo>
                  <a:pt x="351631" y="290513"/>
                  <a:pt x="352571" y="287538"/>
                  <a:pt x="354806" y="285750"/>
                </a:cubicBezTo>
                <a:cubicBezTo>
                  <a:pt x="356766" y="284182"/>
                  <a:pt x="359569" y="284163"/>
                  <a:pt x="361950" y="283369"/>
                </a:cubicBezTo>
                <a:cubicBezTo>
                  <a:pt x="367217" y="278102"/>
                  <a:pt x="370541" y="275713"/>
                  <a:pt x="373856" y="269082"/>
                </a:cubicBezTo>
                <a:cubicBezTo>
                  <a:pt x="374979" y="266837"/>
                  <a:pt x="375019" y="264132"/>
                  <a:pt x="376238" y="261938"/>
                </a:cubicBezTo>
                <a:cubicBezTo>
                  <a:pt x="391558" y="234363"/>
                  <a:pt x="379405" y="257865"/>
                  <a:pt x="392906" y="240507"/>
                </a:cubicBezTo>
                <a:cubicBezTo>
                  <a:pt x="396420" y="235989"/>
                  <a:pt x="399256" y="230982"/>
                  <a:pt x="402431" y="226219"/>
                </a:cubicBezTo>
                <a:cubicBezTo>
                  <a:pt x="404019" y="223838"/>
                  <a:pt x="405170" y="221099"/>
                  <a:pt x="407194" y="219075"/>
                </a:cubicBezTo>
                <a:cubicBezTo>
                  <a:pt x="418386" y="207885"/>
                  <a:pt x="411536" y="213800"/>
                  <a:pt x="428625" y="202407"/>
                </a:cubicBezTo>
                <a:lnTo>
                  <a:pt x="435769" y="197644"/>
                </a:lnTo>
                <a:cubicBezTo>
                  <a:pt x="449414" y="177173"/>
                  <a:pt x="431246" y="201262"/>
                  <a:pt x="447675" y="188119"/>
                </a:cubicBezTo>
                <a:cubicBezTo>
                  <a:pt x="449910" y="186331"/>
                  <a:pt x="450414" y="182999"/>
                  <a:pt x="452438" y="180975"/>
                </a:cubicBezTo>
                <a:cubicBezTo>
                  <a:pt x="454461" y="178952"/>
                  <a:pt x="457200" y="177800"/>
                  <a:pt x="459581" y="176213"/>
                </a:cubicBezTo>
                <a:cubicBezTo>
                  <a:pt x="461169" y="173832"/>
                  <a:pt x="462320" y="171093"/>
                  <a:pt x="464344" y="169069"/>
                </a:cubicBezTo>
                <a:cubicBezTo>
                  <a:pt x="466368" y="167045"/>
                  <a:pt x="469603" y="166461"/>
                  <a:pt x="471488" y="164307"/>
                </a:cubicBezTo>
                <a:cubicBezTo>
                  <a:pt x="475257" y="159999"/>
                  <a:pt x="477838" y="154782"/>
                  <a:pt x="481013" y="150019"/>
                </a:cubicBezTo>
                <a:lnTo>
                  <a:pt x="485775" y="142875"/>
                </a:lnTo>
                <a:lnTo>
                  <a:pt x="490538" y="135732"/>
                </a:lnTo>
                <a:cubicBezTo>
                  <a:pt x="491332" y="133351"/>
                  <a:pt x="491144" y="130363"/>
                  <a:pt x="492919" y="128588"/>
                </a:cubicBezTo>
                <a:cubicBezTo>
                  <a:pt x="501107" y="120399"/>
                  <a:pt x="505367" y="119676"/>
                  <a:pt x="514350" y="116682"/>
                </a:cubicBezTo>
                <a:cubicBezTo>
                  <a:pt x="516731" y="115094"/>
                  <a:pt x="519470" y="113943"/>
                  <a:pt x="521494" y="111919"/>
                </a:cubicBezTo>
                <a:cubicBezTo>
                  <a:pt x="523518" y="109895"/>
                  <a:pt x="524021" y="106563"/>
                  <a:pt x="526256" y="104775"/>
                </a:cubicBezTo>
                <a:cubicBezTo>
                  <a:pt x="528216" y="103207"/>
                  <a:pt x="531019" y="103188"/>
                  <a:pt x="533400" y="102394"/>
                </a:cubicBezTo>
                <a:cubicBezTo>
                  <a:pt x="535781" y="100013"/>
                  <a:pt x="537742" y="97118"/>
                  <a:pt x="540544" y="95250"/>
                </a:cubicBezTo>
                <a:cubicBezTo>
                  <a:pt x="542633" y="93858"/>
                  <a:pt x="545728" y="94437"/>
                  <a:pt x="547688" y="92869"/>
                </a:cubicBezTo>
                <a:cubicBezTo>
                  <a:pt x="549923" y="91081"/>
                  <a:pt x="550426" y="87749"/>
                  <a:pt x="552450" y="85725"/>
                </a:cubicBezTo>
                <a:cubicBezTo>
                  <a:pt x="554474" y="83701"/>
                  <a:pt x="557213" y="82550"/>
                  <a:pt x="559594" y="80963"/>
                </a:cubicBezTo>
                <a:cubicBezTo>
                  <a:pt x="568393" y="67763"/>
                  <a:pt x="559322" y="78203"/>
                  <a:pt x="571500" y="71438"/>
                </a:cubicBezTo>
                <a:cubicBezTo>
                  <a:pt x="576504" y="68658"/>
                  <a:pt x="581025" y="65088"/>
                  <a:pt x="585788" y="61913"/>
                </a:cubicBezTo>
                <a:lnTo>
                  <a:pt x="592931" y="57150"/>
                </a:lnTo>
                <a:cubicBezTo>
                  <a:pt x="595312" y="55562"/>
                  <a:pt x="597786" y="54105"/>
                  <a:pt x="600075" y="52388"/>
                </a:cubicBezTo>
                <a:cubicBezTo>
                  <a:pt x="603250" y="50007"/>
                  <a:pt x="606370" y="47551"/>
                  <a:pt x="609600" y="45244"/>
                </a:cubicBezTo>
                <a:cubicBezTo>
                  <a:pt x="611929" y="43581"/>
                  <a:pt x="614545" y="42314"/>
                  <a:pt x="616744" y="40482"/>
                </a:cubicBezTo>
                <a:cubicBezTo>
                  <a:pt x="619331" y="38326"/>
                  <a:pt x="621301" y="35494"/>
                  <a:pt x="623888" y="33338"/>
                </a:cubicBezTo>
                <a:cubicBezTo>
                  <a:pt x="626086" y="31506"/>
                  <a:pt x="628892" y="30476"/>
                  <a:pt x="631031" y="28575"/>
                </a:cubicBezTo>
                <a:cubicBezTo>
                  <a:pt x="636065" y="24100"/>
                  <a:pt x="639715" y="18024"/>
                  <a:pt x="645319" y="14288"/>
                </a:cubicBezTo>
                <a:cubicBezTo>
                  <a:pt x="665785" y="643"/>
                  <a:pt x="639897" y="16998"/>
                  <a:pt x="659606" y="7144"/>
                </a:cubicBezTo>
                <a:cubicBezTo>
                  <a:pt x="678075" y="-2090"/>
                  <a:pt x="655933" y="5989"/>
                  <a:pt x="673894" y="0"/>
                </a:cubicBezTo>
                <a:cubicBezTo>
                  <a:pt x="678656" y="794"/>
                  <a:pt x="684226" y="-387"/>
                  <a:pt x="688181" y="2382"/>
                </a:cubicBezTo>
                <a:cubicBezTo>
                  <a:pt x="692870" y="5664"/>
                  <a:pt x="692944" y="13494"/>
                  <a:pt x="697706" y="16669"/>
                </a:cubicBezTo>
                <a:cubicBezTo>
                  <a:pt x="715444" y="28495"/>
                  <a:pt x="693658" y="13296"/>
                  <a:pt x="711994" y="28575"/>
                </a:cubicBezTo>
                <a:cubicBezTo>
                  <a:pt x="714193" y="30407"/>
                  <a:pt x="716757" y="31750"/>
                  <a:pt x="719138" y="33338"/>
                </a:cubicBezTo>
                <a:cubicBezTo>
                  <a:pt x="727075" y="45245"/>
                  <a:pt x="721519" y="38894"/>
                  <a:pt x="738188" y="50007"/>
                </a:cubicBezTo>
                <a:lnTo>
                  <a:pt x="752475" y="59532"/>
                </a:lnTo>
                <a:cubicBezTo>
                  <a:pt x="754856" y="61119"/>
                  <a:pt x="756904" y="63389"/>
                  <a:pt x="759619" y="64294"/>
                </a:cubicBezTo>
                <a:lnTo>
                  <a:pt x="766763" y="66675"/>
                </a:lnTo>
                <a:cubicBezTo>
                  <a:pt x="785813" y="79376"/>
                  <a:pt x="777874" y="71437"/>
                  <a:pt x="790575" y="90488"/>
                </a:cubicBezTo>
                <a:lnTo>
                  <a:pt x="795338" y="97632"/>
                </a:lnTo>
                <a:cubicBezTo>
                  <a:pt x="801687" y="116678"/>
                  <a:pt x="792164" y="94458"/>
                  <a:pt x="804863" y="107157"/>
                </a:cubicBezTo>
                <a:cubicBezTo>
                  <a:pt x="817564" y="119858"/>
                  <a:pt x="795336" y="110329"/>
                  <a:pt x="814388" y="116682"/>
                </a:cubicBezTo>
                <a:cubicBezTo>
                  <a:pt x="815975" y="119063"/>
                  <a:pt x="817318" y="121627"/>
                  <a:pt x="819150" y="123825"/>
                </a:cubicBezTo>
                <a:cubicBezTo>
                  <a:pt x="824880" y="130701"/>
                  <a:pt x="826414" y="131049"/>
                  <a:pt x="833438" y="135732"/>
                </a:cubicBezTo>
                <a:cubicBezTo>
                  <a:pt x="846138" y="154782"/>
                  <a:pt x="829467" y="131760"/>
                  <a:pt x="845344" y="147638"/>
                </a:cubicBezTo>
                <a:cubicBezTo>
                  <a:pt x="847368" y="149662"/>
                  <a:pt x="847952" y="152897"/>
                  <a:pt x="850106" y="154782"/>
                </a:cubicBezTo>
                <a:cubicBezTo>
                  <a:pt x="854414" y="158551"/>
                  <a:pt x="860346" y="160260"/>
                  <a:pt x="864394" y="164307"/>
                </a:cubicBezTo>
                <a:lnTo>
                  <a:pt x="871538" y="171450"/>
                </a:lnTo>
                <a:cubicBezTo>
                  <a:pt x="877199" y="188437"/>
                  <a:pt x="869172" y="167900"/>
                  <a:pt x="881063" y="185738"/>
                </a:cubicBezTo>
                <a:cubicBezTo>
                  <a:pt x="890264" y="199540"/>
                  <a:pt x="874611" y="186994"/>
                  <a:pt x="890588" y="197644"/>
                </a:cubicBezTo>
                <a:cubicBezTo>
                  <a:pt x="899318" y="210741"/>
                  <a:pt x="890588" y="199629"/>
                  <a:pt x="902494" y="209550"/>
                </a:cubicBezTo>
                <a:cubicBezTo>
                  <a:pt x="914387" y="219460"/>
                  <a:pt x="904227" y="214890"/>
                  <a:pt x="916781" y="219075"/>
                </a:cubicBezTo>
                <a:cubicBezTo>
                  <a:pt x="921544" y="222250"/>
                  <a:pt x="929259" y="223170"/>
                  <a:pt x="931069" y="228600"/>
                </a:cubicBezTo>
                <a:cubicBezTo>
                  <a:pt x="936736" y="245603"/>
                  <a:pt x="933046" y="238711"/>
                  <a:pt x="940594" y="250032"/>
                </a:cubicBezTo>
                <a:lnTo>
                  <a:pt x="945356" y="264319"/>
                </a:lnTo>
                <a:cubicBezTo>
                  <a:pt x="946150" y="266700"/>
                  <a:pt x="946346" y="269374"/>
                  <a:pt x="947738" y="271463"/>
                </a:cubicBezTo>
                <a:lnTo>
                  <a:pt x="957263" y="285750"/>
                </a:lnTo>
                <a:cubicBezTo>
                  <a:pt x="958850" y="288131"/>
                  <a:pt x="961120" y="290179"/>
                  <a:pt x="962025" y="292894"/>
                </a:cubicBezTo>
                <a:cubicBezTo>
                  <a:pt x="962819" y="295275"/>
                  <a:pt x="963187" y="297844"/>
                  <a:pt x="964406" y="300038"/>
                </a:cubicBezTo>
                <a:cubicBezTo>
                  <a:pt x="967186" y="305041"/>
                  <a:pt x="969169" y="311150"/>
                  <a:pt x="973931" y="314325"/>
                </a:cubicBezTo>
                <a:lnTo>
                  <a:pt x="988219" y="323850"/>
                </a:lnTo>
                <a:cubicBezTo>
                  <a:pt x="989013" y="326231"/>
                  <a:pt x="988825" y="329219"/>
                  <a:pt x="990600" y="330994"/>
                </a:cubicBezTo>
                <a:cubicBezTo>
                  <a:pt x="992375" y="332769"/>
                  <a:pt x="995499" y="332252"/>
                  <a:pt x="997744" y="333375"/>
                </a:cubicBezTo>
                <a:cubicBezTo>
                  <a:pt x="1000304" y="334655"/>
                  <a:pt x="1002507" y="336550"/>
                  <a:pt x="1004888" y="338138"/>
                </a:cubicBezTo>
                <a:cubicBezTo>
                  <a:pt x="1021898" y="363657"/>
                  <a:pt x="995412" y="324934"/>
                  <a:pt x="1016794" y="352425"/>
                </a:cubicBezTo>
                <a:cubicBezTo>
                  <a:pt x="1020308" y="356943"/>
                  <a:pt x="1026319" y="366713"/>
                  <a:pt x="1026319" y="366713"/>
                </a:cubicBezTo>
                <a:cubicBezTo>
                  <a:pt x="1027113" y="369094"/>
                  <a:pt x="1027481" y="371663"/>
                  <a:pt x="1028700" y="373857"/>
                </a:cubicBezTo>
                <a:cubicBezTo>
                  <a:pt x="1033277" y="382095"/>
                  <a:pt x="1038188" y="389305"/>
                  <a:pt x="1045369" y="395288"/>
                </a:cubicBezTo>
                <a:cubicBezTo>
                  <a:pt x="1047568" y="397120"/>
                  <a:pt x="1050132" y="398463"/>
                  <a:pt x="1052513" y="400050"/>
                </a:cubicBezTo>
                <a:cubicBezTo>
                  <a:pt x="1058174" y="417037"/>
                  <a:pt x="1050147" y="396500"/>
                  <a:pt x="1062038" y="414338"/>
                </a:cubicBezTo>
                <a:cubicBezTo>
                  <a:pt x="1063430" y="416427"/>
                  <a:pt x="1063200" y="419288"/>
                  <a:pt x="1064419" y="421482"/>
                </a:cubicBezTo>
                <a:cubicBezTo>
                  <a:pt x="1067199" y="426485"/>
                  <a:pt x="1073944" y="435769"/>
                  <a:pt x="1073944" y="435769"/>
                </a:cubicBezTo>
                <a:cubicBezTo>
                  <a:pt x="1079611" y="452772"/>
                  <a:pt x="1075921" y="445880"/>
                  <a:pt x="1083469" y="457200"/>
                </a:cubicBezTo>
                <a:cubicBezTo>
                  <a:pt x="1087374" y="468916"/>
                  <a:pt x="1087386" y="471198"/>
                  <a:pt x="1092994" y="481013"/>
                </a:cubicBezTo>
                <a:cubicBezTo>
                  <a:pt x="1094414" y="483498"/>
                  <a:pt x="1096336" y="485672"/>
                  <a:pt x="1097756" y="488157"/>
                </a:cubicBezTo>
                <a:cubicBezTo>
                  <a:pt x="1099517" y="491239"/>
                  <a:pt x="1100758" y="494600"/>
                  <a:pt x="1102519" y="497682"/>
                </a:cubicBezTo>
                <a:cubicBezTo>
                  <a:pt x="1103939" y="500167"/>
                  <a:pt x="1106119" y="502210"/>
                  <a:pt x="1107281" y="504825"/>
                </a:cubicBezTo>
                <a:cubicBezTo>
                  <a:pt x="1115633" y="523617"/>
                  <a:pt x="1106337" y="515309"/>
                  <a:pt x="1119188" y="523875"/>
                </a:cubicBezTo>
                <a:cubicBezTo>
                  <a:pt x="1130411" y="540711"/>
                  <a:pt x="1116326" y="519868"/>
                  <a:pt x="1131094" y="540544"/>
                </a:cubicBezTo>
                <a:cubicBezTo>
                  <a:pt x="1132757" y="542873"/>
                  <a:pt x="1134576" y="545128"/>
                  <a:pt x="1135856" y="547688"/>
                </a:cubicBezTo>
                <a:cubicBezTo>
                  <a:pt x="1145712" y="567400"/>
                  <a:pt x="1129357" y="541511"/>
                  <a:pt x="1143000" y="561975"/>
                </a:cubicBezTo>
                <a:cubicBezTo>
                  <a:pt x="1147191" y="574549"/>
                  <a:pt x="1143989" y="567030"/>
                  <a:pt x="1154906" y="583407"/>
                </a:cubicBezTo>
                <a:lnTo>
                  <a:pt x="1154906" y="583407"/>
                </a:lnTo>
                <a:cubicBezTo>
                  <a:pt x="1156494" y="587376"/>
                  <a:pt x="1158208" y="591296"/>
                  <a:pt x="1159669" y="595313"/>
                </a:cubicBezTo>
                <a:cubicBezTo>
                  <a:pt x="1161385" y="600031"/>
                  <a:pt x="1161646" y="605423"/>
                  <a:pt x="1164431" y="609600"/>
                </a:cubicBezTo>
                <a:lnTo>
                  <a:pt x="1169194" y="616744"/>
                </a:lnTo>
                <a:cubicBezTo>
                  <a:pt x="1176857" y="639735"/>
                  <a:pt x="1164570" y="603995"/>
                  <a:pt x="1176338" y="633413"/>
                </a:cubicBezTo>
                <a:cubicBezTo>
                  <a:pt x="1184840" y="654667"/>
                  <a:pt x="1176699" y="641099"/>
                  <a:pt x="1185863" y="654844"/>
                </a:cubicBezTo>
                <a:cubicBezTo>
                  <a:pt x="1194542" y="680884"/>
                  <a:pt x="1180703" y="641451"/>
                  <a:pt x="1193006" y="669132"/>
                </a:cubicBezTo>
                <a:cubicBezTo>
                  <a:pt x="1195045" y="673719"/>
                  <a:pt x="1196181" y="678657"/>
                  <a:pt x="1197769" y="683419"/>
                </a:cubicBezTo>
                <a:lnTo>
                  <a:pt x="1200150" y="690563"/>
                </a:lnTo>
                <a:cubicBezTo>
                  <a:pt x="1200944" y="692944"/>
                  <a:pt x="1202039" y="695246"/>
                  <a:pt x="1202531" y="697707"/>
                </a:cubicBezTo>
                <a:cubicBezTo>
                  <a:pt x="1204167" y="705884"/>
                  <a:pt x="1205054" y="711297"/>
                  <a:pt x="1207294" y="719138"/>
                </a:cubicBezTo>
                <a:cubicBezTo>
                  <a:pt x="1207984" y="721552"/>
                  <a:pt x="1208552" y="724037"/>
                  <a:pt x="1209675" y="726282"/>
                </a:cubicBezTo>
                <a:cubicBezTo>
                  <a:pt x="1210955" y="728842"/>
                  <a:pt x="1212850" y="731044"/>
                  <a:pt x="1214438" y="733425"/>
                </a:cubicBezTo>
                <a:cubicBezTo>
                  <a:pt x="1220421" y="751375"/>
                  <a:pt x="1212352" y="729255"/>
                  <a:pt x="1221581" y="747713"/>
                </a:cubicBezTo>
                <a:cubicBezTo>
                  <a:pt x="1231437" y="767425"/>
                  <a:pt x="1215082" y="741536"/>
                  <a:pt x="1228725" y="762000"/>
                </a:cubicBezTo>
                <a:cubicBezTo>
                  <a:pt x="1230313" y="766763"/>
                  <a:pt x="1231243" y="771798"/>
                  <a:pt x="1233488" y="776288"/>
                </a:cubicBezTo>
                <a:cubicBezTo>
                  <a:pt x="1239530" y="788373"/>
                  <a:pt x="1236281" y="782860"/>
                  <a:pt x="1243013" y="792957"/>
                </a:cubicBezTo>
                <a:cubicBezTo>
                  <a:pt x="1244372" y="799750"/>
                  <a:pt x="1245758" y="807666"/>
                  <a:pt x="1247775" y="814388"/>
                </a:cubicBezTo>
                <a:cubicBezTo>
                  <a:pt x="1249218" y="819196"/>
                  <a:pt x="1252538" y="828675"/>
                  <a:pt x="1252538" y="828675"/>
                </a:cubicBezTo>
                <a:cubicBezTo>
                  <a:pt x="1253332" y="835025"/>
                  <a:pt x="1253578" y="841468"/>
                  <a:pt x="1254919" y="847725"/>
                </a:cubicBezTo>
                <a:cubicBezTo>
                  <a:pt x="1255971" y="852634"/>
                  <a:pt x="1258463" y="857143"/>
                  <a:pt x="1259681" y="862013"/>
                </a:cubicBezTo>
                <a:cubicBezTo>
                  <a:pt x="1260475" y="865188"/>
                  <a:pt x="1261164" y="868391"/>
                  <a:pt x="1262063" y="871538"/>
                </a:cubicBezTo>
                <a:cubicBezTo>
                  <a:pt x="1262753" y="873952"/>
                  <a:pt x="1263784" y="876260"/>
                  <a:pt x="1264444" y="878682"/>
                </a:cubicBezTo>
                <a:cubicBezTo>
                  <a:pt x="1266166" y="884997"/>
                  <a:pt x="1267136" y="891523"/>
                  <a:pt x="1269206" y="897732"/>
                </a:cubicBezTo>
                <a:cubicBezTo>
                  <a:pt x="1279420" y="928369"/>
                  <a:pt x="1269622" y="897010"/>
                  <a:pt x="1276350" y="923925"/>
                </a:cubicBezTo>
                <a:cubicBezTo>
                  <a:pt x="1276959" y="926360"/>
                  <a:pt x="1278041" y="928655"/>
                  <a:pt x="1278731" y="931069"/>
                </a:cubicBezTo>
                <a:cubicBezTo>
                  <a:pt x="1279630" y="934216"/>
                  <a:pt x="1280319" y="937419"/>
                  <a:pt x="1281113" y="940594"/>
                </a:cubicBezTo>
                <a:cubicBezTo>
                  <a:pt x="1282740" y="958488"/>
                  <a:pt x="1281760" y="962597"/>
                  <a:pt x="1285875" y="976313"/>
                </a:cubicBezTo>
                <a:cubicBezTo>
                  <a:pt x="1287318" y="981121"/>
                  <a:pt x="1290638" y="990600"/>
                  <a:pt x="1290638" y="990600"/>
                </a:cubicBezTo>
                <a:cubicBezTo>
                  <a:pt x="1291432" y="996950"/>
                  <a:pt x="1291874" y="1003354"/>
                  <a:pt x="1293019" y="1009650"/>
                </a:cubicBezTo>
                <a:cubicBezTo>
                  <a:pt x="1293468" y="1012120"/>
                  <a:pt x="1294951" y="1014324"/>
                  <a:pt x="1295400" y="1016794"/>
                </a:cubicBezTo>
                <a:cubicBezTo>
                  <a:pt x="1296545" y="1023090"/>
                  <a:pt x="1297174" y="1029473"/>
                  <a:pt x="1297781" y="1035844"/>
                </a:cubicBezTo>
                <a:cubicBezTo>
                  <a:pt x="1300914" y="1068741"/>
                  <a:pt x="1299664" y="1067954"/>
                  <a:pt x="1302544" y="1102519"/>
                </a:cubicBezTo>
                <a:cubicBezTo>
                  <a:pt x="1303141" y="1109682"/>
                  <a:pt x="1304131" y="1116806"/>
                  <a:pt x="1304925" y="1123950"/>
                </a:cubicBezTo>
                <a:cubicBezTo>
                  <a:pt x="1305719" y="1138238"/>
                  <a:pt x="1306118" y="1152553"/>
                  <a:pt x="1307306" y="1166813"/>
                </a:cubicBezTo>
                <a:cubicBezTo>
                  <a:pt x="1307707" y="1171624"/>
                  <a:pt x="1309005" y="1176320"/>
                  <a:pt x="1309688" y="1181100"/>
                </a:cubicBezTo>
                <a:cubicBezTo>
                  <a:pt x="1310593" y="1187435"/>
                  <a:pt x="1311321" y="1193794"/>
                  <a:pt x="1312069" y="1200150"/>
                </a:cubicBezTo>
                <a:cubicBezTo>
                  <a:pt x="1314969" y="1224802"/>
                  <a:pt x="1312093" y="1214510"/>
                  <a:pt x="1316831" y="1228725"/>
                </a:cubicBezTo>
                <a:cubicBezTo>
                  <a:pt x="1317625" y="1234281"/>
                  <a:pt x="1319213" y="1239781"/>
                  <a:pt x="1319213" y="1245394"/>
                </a:cubicBezTo>
                <a:cubicBezTo>
                  <a:pt x="1319213" y="1248667"/>
                  <a:pt x="1318295" y="1251992"/>
                  <a:pt x="1316831" y="1254919"/>
                </a:cubicBezTo>
                <a:cubicBezTo>
                  <a:pt x="1304132" y="1280315"/>
                  <a:pt x="1312067" y="1259686"/>
                  <a:pt x="1293019" y="1278732"/>
                </a:cubicBezTo>
                <a:cubicBezTo>
                  <a:pt x="1290638" y="1281113"/>
                  <a:pt x="1288819" y="1284240"/>
                  <a:pt x="1285875" y="1285875"/>
                </a:cubicBezTo>
                <a:cubicBezTo>
                  <a:pt x="1285868" y="1285879"/>
                  <a:pt x="1268019" y="1291827"/>
                  <a:pt x="1264444" y="1293019"/>
                </a:cubicBezTo>
                <a:lnTo>
                  <a:pt x="1257300" y="1295400"/>
                </a:lnTo>
                <a:cubicBezTo>
                  <a:pt x="1254919" y="1296194"/>
                  <a:pt x="1252591" y="1297173"/>
                  <a:pt x="1250156" y="1297782"/>
                </a:cubicBezTo>
                <a:cubicBezTo>
                  <a:pt x="1246981" y="1298576"/>
                  <a:pt x="1243766" y="1299223"/>
                  <a:pt x="1240631" y="1300163"/>
                </a:cubicBezTo>
                <a:cubicBezTo>
                  <a:pt x="1235823" y="1301605"/>
                  <a:pt x="1231214" y="1303707"/>
                  <a:pt x="1226344" y="1304925"/>
                </a:cubicBezTo>
                <a:cubicBezTo>
                  <a:pt x="1223169" y="1305719"/>
                  <a:pt x="1220014" y="1306597"/>
                  <a:pt x="1216819" y="1307307"/>
                </a:cubicBezTo>
                <a:cubicBezTo>
                  <a:pt x="1212868" y="1308185"/>
                  <a:pt x="1208839" y="1308706"/>
                  <a:pt x="1204913" y="1309688"/>
                </a:cubicBezTo>
                <a:cubicBezTo>
                  <a:pt x="1202478" y="1310297"/>
                  <a:pt x="1200183" y="1311379"/>
                  <a:pt x="1197769" y="1312069"/>
                </a:cubicBezTo>
                <a:cubicBezTo>
                  <a:pt x="1194622" y="1312968"/>
                  <a:pt x="1191379" y="1313510"/>
                  <a:pt x="1188244" y="1314450"/>
                </a:cubicBezTo>
                <a:cubicBezTo>
                  <a:pt x="1183435" y="1315893"/>
                  <a:pt x="1178826" y="1317996"/>
                  <a:pt x="1173956" y="1319213"/>
                </a:cubicBezTo>
                <a:cubicBezTo>
                  <a:pt x="1159747" y="1322765"/>
                  <a:pt x="1167659" y="1321056"/>
                  <a:pt x="1150144" y="1323975"/>
                </a:cubicBezTo>
                <a:cubicBezTo>
                  <a:pt x="1142186" y="1326628"/>
                  <a:pt x="1142449" y="1326744"/>
                  <a:pt x="1133475" y="1328738"/>
                </a:cubicBezTo>
                <a:cubicBezTo>
                  <a:pt x="1129524" y="1329616"/>
                  <a:pt x="1125474" y="1330054"/>
                  <a:pt x="1121569" y="1331119"/>
                </a:cubicBezTo>
                <a:cubicBezTo>
                  <a:pt x="1116726" y="1332440"/>
                  <a:pt x="1107281" y="1335882"/>
                  <a:pt x="1107281" y="1335882"/>
                </a:cubicBezTo>
                <a:cubicBezTo>
                  <a:pt x="1103710" y="1346596"/>
                  <a:pt x="1106487" y="1344614"/>
                  <a:pt x="1090613" y="1347788"/>
                </a:cubicBezTo>
                <a:cubicBezTo>
                  <a:pt x="1052768" y="1355356"/>
                  <a:pt x="1074882" y="1352101"/>
                  <a:pt x="1023938" y="1354932"/>
                </a:cubicBezTo>
                <a:cubicBezTo>
                  <a:pt x="1014288" y="1356540"/>
                  <a:pt x="1009003" y="1357031"/>
                  <a:pt x="1000125" y="1359694"/>
                </a:cubicBezTo>
                <a:cubicBezTo>
                  <a:pt x="995317" y="1361137"/>
                  <a:pt x="990015" y="1361673"/>
                  <a:pt x="985838" y="1364457"/>
                </a:cubicBezTo>
                <a:cubicBezTo>
                  <a:pt x="983457" y="1366044"/>
                  <a:pt x="981374" y="1368214"/>
                  <a:pt x="978694" y="1369219"/>
                </a:cubicBezTo>
                <a:cubicBezTo>
                  <a:pt x="975780" y="1370312"/>
                  <a:pt x="954404" y="1373601"/>
                  <a:pt x="952500" y="1373982"/>
                </a:cubicBezTo>
                <a:cubicBezTo>
                  <a:pt x="949291" y="1374624"/>
                  <a:pt x="946217" y="1375916"/>
                  <a:pt x="942975" y="1376363"/>
                </a:cubicBezTo>
                <a:cubicBezTo>
                  <a:pt x="923176" y="1379094"/>
                  <a:pt x="883444" y="1383507"/>
                  <a:pt x="883444" y="1383507"/>
                </a:cubicBezTo>
                <a:cubicBezTo>
                  <a:pt x="880269" y="1384301"/>
                  <a:pt x="876983" y="1384739"/>
                  <a:pt x="873919" y="1385888"/>
                </a:cubicBezTo>
                <a:cubicBezTo>
                  <a:pt x="862603" y="1390131"/>
                  <a:pt x="863944" y="1393436"/>
                  <a:pt x="850106" y="1395413"/>
                </a:cubicBezTo>
                <a:cubicBezTo>
                  <a:pt x="821051" y="1399563"/>
                  <a:pt x="832145" y="1398484"/>
                  <a:pt x="788194" y="1400175"/>
                </a:cubicBezTo>
                <a:lnTo>
                  <a:pt x="709613" y="1402557"/>
                </a:lnTo>
                <a:lnTo>
                  <a:pt x="652463" y="1404938"/>
                </a:lnTo>
                <a:cubicBezTo>
                  <a:pt x="612389" y="1418294"/>
                  <a:pt x="644881" y="1408359"/>
                  <a:pt x="540544" y="1404938"/>
                </a:cubicBezTo>
                <a:cubicBezTo>
                  <a:pt x="511038" y="1403971"/>
                  <a:pt x="481750" y="1401051"/>
                  <a:pt x="452438" y="1397794"/>
                </a:cubicBezTo>
                <a:cubicBezTo>
                  <a:pt x="449263" y="1397000"/>
                  <a:pt x="446149" y="1395898"/>
                  <a:pt x="442913" y="1395413"/>
                </a:cubicBezTo>
                <a:cubicBezTo>
                  <a:pt x="430256" y="1393514"/>
                  <a:pt x="404813" y="1390650"/>
                  <a:pt x="404813" y="1390650"/>
                </a:cubicBezTo>
                <a:lnTo>
                  <a:pt x="390525" y="1385888"/>
                </a:lnTo>
                <a:cubicBezTo>
                  <a:pt x="388144" y="1385094"/>
                  <a:pt x="385816" y="1384116"/>
                  <a:pt x="383381" y="1383507"/>
                </a:cubicBezTo>
                <a:cubicBezTo>
                  <a:pt x="380206" y="1382713"/>
                  <a:pt x="377051" y="1381835"/>
                  <a:pt x="373856" y="1381125"/>
                </a:cubicBezTo>
                <a:cubicBezTo>
                  <a:pt x="369905" y="1380247"/>
                  <a:pt x="365876" y="1379726"/>
                  <a:pt x="361950" y="1378744"/>
                </a:cubicBezTo>
                <a:cubicBezTo>
                  <a:pt x="359515" y="1378135"/>
                  <a:pt x="357310" y="1376542"/>
                  <a:pt x="354806" y="1376363"/>
                </a:cubicBezTo>
                <a:cubicBezTo>
                  <a:pt x="334997" y="1374948"/>
                  <a:pt x="315119" y="1374776"/>
                  <a:pt x="295275" y="1373982"/>
                </a:cubicBezTo>
                <a:cubicBezTo>
                  <a:pt x="288131" y="1373188"/>
                  <a:pt x="280934" y="1372782"/>
                  <a:pt x="273844" y="1371600"/>
                </a:cubicBezTo>
                <a:cubicBezTo>
                  <a:pt x="271368" y="1371187"/>
                  <a:pt x="269170" y="1369668"/>
                  <a:pt x="266700" y="1369219"/>
                </a:cubicBezTo>
                <a:cubicBezTo>
                  <a:pt x="260404" y="1368074"/>
                  <a:pt x="253940" y="1368017"/>
                  <a:pt x="247650" y="1366838"/>
                </a:cubicBezTo>
                <a:cubicBezTo>
                  <a:pt x="241217" y="1365632"/>
                  <a:pt x="234810" y="1364145"/>
                  <a:pt x="228600" y="1362075"/>
                </a:cubicBezTo>
                <a:lnTo>
                  <a:pt x="214313" y="1357313"/>
                </a:lnTo>
                <a:cubicBezTo>
                  <a:pt x="211932" y="1355725"/>
                  <a:pt x="209784" y="1353712"/>
                  <a:pt x="207169" y="1352550"/>
                </a:cubicBezTo>
                <a:cubicBezTo>
                  <a:pt x="195510" y="1347368"/>
                  <a:pt x="194014" y="1348604"/>
                  <a:pt x="183356" y="1345407"/>
                </a:cubicBezTo>
                <a:cubicBezTo>
                  <a:pt x="178548" y="1343964"/>
                  <a:pt x="173939" y="1341861"/>
                  <a:pt x="169069" y="1340644"/>
                </a:cubicBezTo>
                <a:cubicBezTo>
                  <a:pt x="157109" y="1337654"/>
                  <a:pt x="162649" y="1339298"/>
                  <a:pt x="152400" y="1335882"/>
                </a:cubicBezTo>
                <a:lnTo>
                  <a:pt x="138113" y="1326357"/>
                </a:lnTo>
                <a:cubicBezTo>
                  <a:pt x="135732" y="1324769"/>
                  <a:pt x="133684" y="1322499"/>
                  <a:pt x="130969" y="1321594"/>
                </a:cubicBezTo>
                <a:lnTo>
                  <a:pt x="116681" y="1316832"/>
                </a:lnTo>
                <a:cubicBezTo>
                  <a:pt x="114300" y="1316038"/>
                  <a:pt x="111626" y="1315842"/>
                  <a:pt x="109538" y="1314450"/>
                </a:cubicBezTo>
                <a:cubicBezTo>
                  <a:pt x="107157" y="1312863"/>
                  <a:pt x="105009" y="1310850"/>
                  <a:pt x="102394" y="1309688"/>
                </a:cubicBezTo>
                <a:cubicBezTo>
                  <a:pt x="102392" y="1309687"/>
                  <a:pt x="84536" y="1303735"/>
                  <a:pt x="80963" y="1302544"/>
                </a:cubicBezTo>
                <a:lnTo>
                  <a:pt x="73819" y="1300163"/>
                </a:lnTo>
                <a:cubicBezTo>
                  <a:pt x="65789" y="1288120"/>
                  <a:pt x="73415" y="1296389"/>
                  <a:pt x="61913" y="1290638"/>
                </a:cubicBezTo>
                <a:cubicBezTo>
                  <a:pt x="59353" y="1289358"/>
                  <a:pt x="57384" y="1287037"/>
                  <a:pt x="54769" y="1285875"/>
                </a:cubicBezTo>
                <a:cubicBezTo>
                  <a:pt x="50181" y="1283836"/>
                  <a:pt x="45244" y="1282700"/>
                  <a:pt x="40481" y="1281113"/>
                </a:cubicBezTo>
                <a:lnTo>
                  <a:pt x="33338" y="1278732"/>
                </a:lnTo>
                <a:cubicBezTo>
                  <a:pt x="30957" y="1277938"/>
                  <a:pt x="28629" y="1276959"/>
                  <a:pt x="26194" y="1276350"/>
                </a:cubicBezTo>
                <a:cubicBezTo>
                  <a:pt x="4709" y="1270979"/>
                  <a:pt x="13354" y="1273658"/>
                  <a:pt x="0" y="1269207"/>
                </a:cubicBezTo>
                <a:lnTo>
                  <a:pt x="0" y="1269207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Ellipse 1"/>
          <p:cNvSpPr>
            <a:spLocks noChangeAspect="1"/>
          </p:cNvSpPr>
          <p:nvPr/>
        </p:nvSpPr>
        <p:spPr>
          <a:xfrm>
            <a:off x="2942350" y="721847"/>
            <a:ext cx="3240000" cy="3240000"/>
          </a:xfrm>
          <a:prstGeom prst="ellipse">
            <a:avLst/>
          </a:prstGeom>
          <a:noFill/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Ellipse 4"/>
          <p:cNvSpPr/>
          <p:nvPr/>
        </p:nvSpPr>
        <p:spPr>
          <a:xfrm>
            <a:off x="3909548" y="2224158"/>
            <a:ext cx="3240000" cy="3240000"/>
          </a:xfrm>
          <a:prstGeom prst="ellipse">
            <a:avLst/>
          </a:prstGeom>
          <a:noFill/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Ellipse 5"/>
          <p:cNvSpPr>
            <a:spLocks noChangeAspect="1"/>
          </p:cNvSpPr>
          <p:nvPr/>
        </p:nvSpPr>
        <p:spPr>
          <a:xfrm>
            <a:off x="1989694" y="2224158"/>
            <a:ext cx="3240000" cy="3240000"/>
          </a:xfrm>
          <a:prstGeom prst="ellipse">
            <a:avLst/>
          </a:prstGeom>
          <a:noFill/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ZoneTexte 3"/>
          <p:cNvSpPr txBox="1"/>
          <p:nvPr/>
        </p:nvSpPr>
        <p:spPr>
          <a:xfrm>
            <a:off x="3808852" y="1178717"/>
            <a:ext cx="15247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b="1" dirty="0" smtClean="0">
                <a:solidFill>
                  <a:srgbClr val="0D7ABE"/>
                </a:solidFill>
                <a:latin typeface="Trebuchet MS" pitchFamily="34" charset="0"/>
              </a:rPr>
              <a:t>Humain</a:t>
            </a:r>
            <a:br>
              <a:rPr lang="fr-CH" sz="2400" b="1" dirty="0" smtClean="0">
                <a:solidFill>
                  <a:srgbClr val="0D7ABE"/>
                </a:solidFill>
                <a:latin typeface="Trebuchet MS" pitchFamily="34" charset="0"/>
              </a:rPr>
            </a:br>
            <a:r>
              <a:rPr lang="fr-CH" dirty="0" smtClean="0">
                <a:solidFill>
                  <a:srgbClr val="0D7ABE"/>
                </a:solidFill>
                <a:latin typeface="Trebuchet MS" pitchFamily="34" charset="0"/>
              </a:rPr>
              <a:t>(désirabilité)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226467" y="3809834"/>
            <a:ext cx="18978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b="1" dirty="0" smtClean="0">
                <a:solidFill>
                  <a:srgbClr val="0D7ABE"/>
                </a:solidFill>
                <a:latin typeface="Trebuchet MS" pitchFamily="34" charset="0"/>
              </a:rPr>
              <a:t>Technologie</a:t>
            </a:r>
            <a:br>
              <a:rPr lang="fr-CH" sz="2400" b="1" dirty="0" smtClean="0">
                <a:solidFill>
                  <a:srgbClr val="0D7ABE"/>
                </a:solidFill>
                <a:latin typeface="Trebuchet MS" pitchFamily="34" charset="0"/>
              </a:rPr>
            </a:br>
            <a:r>
              <a:rPr lang="fr-CH" dirty="0" smtClean="0">
                <a:solidFill>
                  <a:srgbClr val="0D7ABE"/>
                </a:solidFill>
                <a:latin typeface="Trebuchet MS" pitchFamily="34" charset="0"/>
              </a:rPr>
              <a:t>(faisabilité)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81643" y="3813415"/>
            <a:ext cx="1396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b="1" dirty="0" smtClean="0">
                <a:solidFill>
                  <a:srgbClr val="0D7ABE"/>
                </a:solidFill>
                <a:latin typeface="Trebuchet MS" pitchFamily="34" charset="0"/>
              </a:rPr>
              <a:t>Business</a:t>
            </a:r>
            <a:br>
              <a:rPr lang="fr-CH" sz="2400" b="1" dirty="0" smtClean="0">
                <a:solidFill>
                  <a:srgbClr val="0D7ABE"/>
                </a:solidFill>
                <a:latin typeface="Trebuchet MS" pitchFamily="34" charset="0"/>
              </a:rPr>
            </a:br>
            <a:r>
              <a:rPr lang="fr-CH" dirty="0" smtClean="0">
                <a:solidFill>
                  <a:srgbClr val="0D7ABE"/>
                </a:solidFill>
                <a:latin typeface="Trebuchet MS" pitchFamily="34" charset="0"/>
              </a:rPr>
              <a:t>(viabilité)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80465" y="2634571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0000"/>
                </a:solidFill>
                <a:latin typeface="Trebuchet MS" pitchFamily="34" charset="0"/>
              </a:rPr>
              <a:t>empathie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906713" y="263341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0000"/>
                </a:solidFill>
                <a:latin typeface="Trebuchet MS" pitchFamily="34" charset="0"/>
              </a:rPr>
              <a:t>créativité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938188" y="409041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0000"/>
                </a:solidFill>
                <a:latin typeface="Trebuchet MS" pitchFamily="34" charset="0"/>
              </a:rPr>
              <a:t>rationalité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049990" y="3131012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>
                <a:latin typeface="Trebuchet MS" pitchFamily="34" charset="0"/>
              </a:rPr>
              <a:t>solution</a:t>
            </a:r>
            <a:br>
              <a:rPr lang="fr-CH" b="1" dirty="0" smtClean="0">
                <a:latin typeface="Trebuchet MS" pitchFamily="34" charset="0"/>
              </a:rPr>
            </a:br>
            <a:r>
              <a:rPr lang="fr-CH" b="1" dirty="0" smtClean="0">
                <a:latin typeface="Trebuchet MS" pitchFamily="34" charset="0"/>
              </a:rPr>
              <a:t>idéale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H="1" flipV="1">
            <a:off x="1989694" y="1734813"/>
            <a:ext cx="1363106" cy="899758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5764848" y="1740774"/>
            <a:ext cx="1378346" cy="907426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4571928" y="4539571"/>
            <a:ext cx="0" cy="1509305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389024" y="1125394"/>
            <a:ext cx="2268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600" dirty="0">
                <a:latin typeface="Trebuchet MS" pitchFamily="34" charset="0"/>
              </a:rPr>
              <a:t>s</a:t>
            </a:r>
            <a:r>
              <a:rPr lang="fr-CH" sz="1600" dirty="0" smtClean="0">
                <a:latin typeface="Trebuchet MS" pitchFamily="34" charset="0"/>
              </a:rPr>
              <a:t>olution partielle</a:t>
            </a:r>
            <a:br>
              <a:rPr lang="fr-CH" sz="1600" dirty="0" smtClean="0">
                <a:latin typeface="Trebuchet MS" pitchFamily="34" charset="0"/>
              </a:rPr>
            </a:br>
            <a:r>
              <a:rPr lang="fr-CH" sz="1600" dirty="0" smtClean="0">
                <a:latin typeface="Trebuchet MS" pitchFamily="34" charset="0"/>
              </a:rPr>
              <a:t>basée sur l’expérience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513818" y="1121830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600" dirty="0">
                <a:latin typeface="Trebuchet MS" pitchFamily="34" charset="0"/>
              </a:rPr>
              <a:t>s</a:t>
            </a:r>
            <a:r>
              <a:rPr lang="fr-CH" sz="1600" dirty="0" smtClean="0">
                <a:latin typeface="Trebuchet MS" pitchFamily="34" charset="0"/>
              </a:rPr>
              <a:t>olution partielle</a:t>
            </a:r>
            <a:br>
              <a:rPr lang="fr-CH" sz="1600" dirty="0" smtClean="0">
                <a:latin typeface="Trebuchet MS" pitchFamily="34" charset="0"/>
              </a:rPr>
            </a:br>
            <a:r>
              <a:rPr lang="fr-CH" sz="1600" dirty="0" smtClean="0">
                <a:latin typeface="Trebuchet MS" pitchFamily="34" charset="0"/>
              </a:rPr>
              <a:t>basée sur l’usage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2818887" y="6048876"/>
            <a:ext cx="3550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600" dirty="0">
                <a:latin typeface="Trebuchet MS" pitchFamily="34" charset="0"/>
              </a:rPr>
              <a:t>s</a:t>
            </a:r>
            <a:r>
              <a:rPr lang="fr-CH" sz="1600" dirty="0" smtClean="0">
                <a:latin typeface="Trebuchet MS" pitchFamily="34" charset="0"/>
              </a:rPr>
              <a:t>olution partielle</a:t>
            </a:r>
            <a:br>
              <a:rPr lang="fr-CH" sz="1600" dirty="0" smtClean="0">
                <a:latin typeface="Trebuchet MS" pitchFamily="34" charset="0"/>
              </a:rPr>
            </a:br>
            <a:r>
              <a:rPr lang="fr-CH" sz="1600" dirty="0" smtClean="0">
                <a:latin typeface="Trebuchet MS" pitchFamily="34" charset="0"/>
              </a:rPr>
              <a:t>basée sur l’intellect et les processus</a:t>
            </a:r>
          </a:p>
        </p:txBody>
      </p:sp>
    </p:spTree>
    <p:extLst>
      <p:ext uri="{BB962C8B-B14F-4D97-AF65-F5344CB8AC3E}">
        <p14:creationId xmlns:p14="http://schemas.microsoft.com/office/powerpoint/2010/main" val="28499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Approche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1758" y="1515155"/>
            <a:ext cx="3262753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7950">
              <a:lnSpc>
                <a:spcPct val="150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z="2800" dirty="0" smtClean="0">
                <a:latin typeface="Calibri"/>
                <a:ea typeface="ＭＳ Ｐゴシック" charset="0"/>
              </a:rPr>
              <a:t>Orientée utilisateurs</a:t>
            </a:r>
            <a:endParaRPr lang="fr-CH" altLang="fr-FR" sz="2800" dirty="0">
              <a:latin typeface="Calibri"/>
              <a:ea typeface="ＭＳ Ｐゴシック" charset="0"/>
            </a:endParaRPr>
          </a:p>
          <a:p>
            <a:pPr marL="107950">
              <a:lnSpc>
                <a:spcPct val="150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z="2800" dirty="0">
                <a:latin typeface="Calibri"/>
                <a:ea typeface="ＭＳ Ｐゴシック" charset="0"/>
              </a:rPr>
              <a:t>Multidisciplinaire</a:t>
            </a:r>
            <a:endParaRPr lang="fr-CH" altLang="fr-FR" sz="2800" dirty="0" smtClean="0">
              <a:latin typeface="Calibri"/>
              <a:ea typeface="ＭＳ Ｐゴシック" charset="0"/>
            </a:endParaRPr>
          </a:p>
          <a:p>
            <a:pPr marL="107950">
              <a:lnSpc>
                <a:spcPct val="150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z="2800" dirty="0" smtClean="0">
                <a:latin typeface="Calibri"/>
                <a:ea typeface="ＭＳ Ｐゴシック" charset="0"/>
              </a:rPr>
              <a:t>Ouverte</a:t>
            </a:r>
            <a:endParaRPr lang="fr-CH" altLang="fr-FR" sz="2800" dirty="0">
              <a:latin typeface="Calibri"/>
              <a:ea typeface="ＭＳ Ｐゴシック" charset="0"/>
            </a:endParaRPr>
          </a:p>
          <a:p>
            <a:pPr marL="107950">
              <a:lnSpc>
                <a:spcPct val="150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z="2800" dirty="0">
                <a:latin typeface="Calibri"/>
                <a:ea typeface="ＭＳ Ｐゴシック" charset="0"/>
              </a:rPr>
              <a:t>Collaborative</a:t>
            </a:r>
          </a:p>
          <a:p>
            <a:pPr marL="107950">
              <a:lnSpc>
                <a:spcPct val="150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z="2800" dirty="0" smtClean="0">
                <a:latin typeface="Calibri"/>
                <a:ea typeface="ＭＳ Ｐゴシック" charset="0"/>
              </a:rPr>
              <a:t>Globale</a:t>
            </a:r>
            <a:endParaRPr lang="fr-CH" altLang="fr-FR" sz="2800" dirty="0">
              <a:latin typeface="Calibri"/>
              <a:ea typeface="ＭＳ Ｐゴシック" charset="0"/>
            </a:endParaRPr>
          </a:p>
          <a:p>
            <a:pPr marL="107950">
              <a:lnSpc>
                <a:spcPct val="150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z="2800" dirty="0" smtClean="0">
                <a:latin typeface="Calibri"/>
                <a:ea typeface="ＭＳ Ｐゴシック" charset="0"/>
              </a:rPr>
              <a:t>Concrète</a:t>
            </a:r>
          </a:p>
          <a:p>
            <a:pPr marL="107950">
              <a:lnSpc>
                <a:spcPct val="150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z="2800" dirty="0" smtClean="0">
                <a:latin typeface="Calibri"/>
                <a:ea typeface="ＭＳ Ｐゴシック" charset="0"/>
              </a:rPr>
              <a:t>Itérative</a:t>
            </a:r>
            <a:endParaRPr lang="fr-CH" altLang="fr-FR" sz="2800" dirty="0">
              <a:latin typeface="Calibri"/>
              <a:ea typeface="ＭＳ Ｐゴシック" charset="0"/>
            </a:endParaRPr>
          </a:p>
          <a:p>
            <a:endParaRPr lang="fr-CH" sz="2800" dirty="0">
              <a:latin typeface="Calibri"/>
              <a:ea typeface="ＭＳ Ｐゴシック" charset="0"/>
            </a:endParaRPr>
          </a:p>
        </p:txBody>
      </p:sp>
      <p:pic>
        <p:nvPicPr>
          <p:cNvPr id="1026" name="Picture 2" descr="https://www.hwzdigital.ch/files/2017/05/cpm-design-thinking-opener-1024x7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723853"/>
            <a:ext cx="5791200" cy="413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5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6946900" y="919296"/>
            <a:ext cx="1323708" cy="360040"/>
          </a:xfrm>
          <a:prstGeom prst="roundRect">
            <a:avLst/>
          </a:prstGeom>
          <a:solidFill>
            <a:srgbClr val="E8E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CH">
              <a:solidFill>
                <a:prstClr val="white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403648" y="1785576"/>
            <a:ext cx="4428560" cy="360040"/>
          </a:xfrm>
          <a:prstGeom prst="roundRect">
            <a:avLst/>
          </a:prstGeom>
          <a:solidFill>
            <a:srgbClr val="E8E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CH">
              <a:solidFill>
                <a:prstClr val="white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3960000" y="914376"/>
            <a:ext cx="1872208" cy="360040"/>
          </a:xfrm>
          <a:prstGeom prst="roundRect">
            <a:avLst/>
          </a:prstGeom>
          <a:solidFill>
            <a:srgbClr val="E8ED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CH">
              <a:solidFill>
                <a:prstClr val="white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27584" y="836712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fr-CH" sz="2800" b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Innovation</a:t>
            </a: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 (n) : une offre viable qui est nouvelle dans un contexte et à un moment spécifique et qui crée de la valeur pour l'usager </a:t>
            </a:r>
          </a:p>
        </p:txBody>
      </p:sp>
      <p:sp>
        <p:nvSpPr>
          <p:cNvPr id="5" name="AutoShape 4" descr="data:image/png;base64,iVBORw0KGgoAAAANSUhEUgAAAOEAAADhCAMAAAAJbSJIAAACN1BMVEX///8AreQAq+MAr+QAtuiTuTIAqeKPtDDeo1/9//8ApuABsuaXvTPxd66YvjPygLPLFx7+vQDkqWfFFh1iVKT2iB+JrS7/xwv3jx/9tADaWyX2hh//wg5fUKIAkWzxbqlvZa0UpIe0AAD/0ADyg7UfqIwAm3xaS5/xc6v+uAD/ywjZnFloXKjBAAD//fj3lB7C4Nj1fyBSP5n1dwBEfre8FBsAnt1njsHgsLGtAAAAaqvkYyrwZaX5x9z97vT3jgA/V5DXAADOUB773On+9fnJAAD3tNG0rtEmdbBNY5z1fgD0dyDh9fz47eLYGSH8rAD1oMVMN5dBtpxPmsMwg7Xz2Nnl7NX4vNbzZwDHw9z5r4QAbKs2ToqryN30k76krcbc2enuyMn84M7d6PHf8e3PQAD/9t6p3PMAXqTvVZ7Z57n2lEnloYyZ1MaBx7ckQoSvx3f/5Zl+xemhmsf+zmHtyqX91JP4o2GJgbv2z8KE2PT/6KC+z5dbvqijxE7juIv2j1n+1n/gTwD/57pbqc3QjDvv9eG13dSl1u//5Hp6nMeNuNQ6HY3zs53AvdrM7vvjWFzvqav/20Tceln6v4SmxGD5rF7/7rnsiItygKf/5GoALXr4p33IbG3ar3XVOkDtdD3ciYv/z0vBUlXdTlHtcnUuAIf/y3brUFT5q1Tahmv6xKLvjI/8ukDoMzrmc0OYxQD4n0Vlequ8OTzUbkyJsD+303K92XjE247/7pvG1aWx0Gf/98zajKbuAAAgAElEQVR4nO1di18T1/I/QHgsCAiiiKKAvFRkQUCkCqFIeBSzCggI0mDYBFAqiGAUUERFQEFJsahtr9X6qlfpQ3tbq9Y/7jcz55zNBvHR1mt/vR9H2WySTbLfnXPmdWZmGftAH+gDfaAP9IE+0Af6QB/oA32gD/SBPtAHeiuy0bbz/g8/HFNxb7phGh/cvT3K33hW746sSQeLrYwd252wYUPC7k7GXOfsLhe8kZ6R0gsPtpkq5998in+Kmk7++mtfE+7tLa4tr2VjCTFIG+4z5rAzu5cxpUdRehirugg08Hef7h+nkyuITsJubS38sWsxMfHx8WfO3AYe2uEfIMxlDP5fzMuLG7zIBzLTPB6P/ree+NvSBMILDSWIANDWxjoTx9ROFYACNC/zwgRUJgGk4qzLTGYss4U+piE6zfO3nvorSXE5HC7jWVMoUN/EydBfGSsvx/8njtAbL45em97jcrj2TOem1OdOpqe05CUD/2b4MPWYtv/PyNVwgMghnncHhwZfYUyFzV4YpbW1e6918ne+7mxomJ6ebtgzmZEOlFE1iK+20Jbd0FSmsht/B4I30PSBba1EB6o5xudLlpwCxaD2XSkvjk5LS4subvya3nhxhE23NjQ0VE8r6fVAI5x7yYKHHs2j66Pq3wTj1eQ60GrQARqqfVG/89M8ZT24PjI6cv1B67UX+PwC/ClArOgSFy7OPKfYAHk0XdN13UDY2Nhoe59AXkl7WqsN2obKXH30lL+jRrHattra2rY29uIZvnBZfOSnjo4OjfacVaAxBA6dXhLzsPHOR0hbit4bjleScsAHsLp1K7yiTjzhb/3+iPOj88TXqalfqy9SU1MvXMPh+8ulQw+HAN5g8qZkm21wU/Ig8R7BaRz5LQBH9NF//g5QnPT5eRTvrm3VrdXTxMfW1uoCeosPUuDlBD6OxcRvBHDPLsMmPjERXjkEKgQQxmVuSk4eHExOjstLZqrumcNvHfUAxvZ136wjgOv+859v/jaARIhwq8ulOJBcjlaOcOJ33P420U3P7sckIkR2IjV1Y3zihk6mfsHYpUbG1mTGAcTk5E1xmXGdHk9YrM7U2DCQNwxgNd7MBppljeusfxPCecAIG0A4ZbymbOMI2Sn4U38Xr57ZAAg3blQvbASAMQmdTDurMfjPkvMy4+LiNsXFZeYle5gWFhurzcWG6TBa183C56yNiM22DqeiNyiw/30b6nOlOTkr5xDhtO9FB8zDpudPokjUPI168hxt02MJwMT4jexaPIzRDQns0k8wSi99e4kNXKzLQ6qruzjoYWpWLFKYxjzWbJOAyb4Fl66wMMRy/j0j9OiahiaW0mpC6NzKQqOQYHx2006oyjp3b4hJTDzD1JjEmA0JR9mOVduHhrav6lBZi6CZGZuuqllhwMWwLEDYuBChfViBv/cDTLF77RwhCkVA6Kr2jVLmmOoODQ1egtAewd+S4NDQ54zt3p2QkHD02LENCQm7d4+xXzpWnT27akcH6+rvPy+HHij78Sykcbh07X4Iv4RBir/Z9V4Ang8vLCzkMwLQjQFKV4FpHhZMPUeEBBEAIkJ0MFSD8KiiX75AejjshatlzC5NkAr64t7dWeM7rXeXwhcDOvS5/vvUXxgeHtAfFM7046WxOBev6q6CAsPycBRMAw9DgznGJcEAEHnIWma4Wa5e+ra5+dt5frD9PBsOZAofe/atB6rpGH1n83W21GY2Zu6C2IVR2vU+JI09PCQczshe6F29PAckTWnO8tXOgq3S4mZTW/dPoN8EGInQg4IZOVj3XbIT3tZ2Nu8Eam4mjN4uOxJHCOb4NFoL7LPj+65rNxvNv3qzsT9iGI4Ostj/6wi94V30IwFdm1evzAFaufozx9atW8XVhd39jPuGnHC/iblmQOaDdcYA3Wagnfn5OFq9lsCAgAALRzjlsilT+DVzqGnvzZp/tcxeCOCGuyJCUJo2PT/Zd/L5f8E8b9yyxQoI+RPL8On81cuBVudfnwaEnIku2Jtmff4If1WZs4Uj1PM319TU5Nccn29GY6gLZqHilTx0TrumESHMbq2z6Kbpl7/8nBWGBAz3WwIKvTJ6gBfuXdM3dxtn2fAwHyfD/UOnjxOd1qe2IuckwimzWBGixYmTCvg4lH9837wHfAc9HxF6STaKeQj+s0LXCd4+xti9z40fbi+zsf7wgICggMBw+68rfDTxjhGCUgKECh+PSr/xugKwChzGrklzMF1GXQCdE8SIJ18TbxBCRtiG+Tdi+A2+RXv8oHPMkzPPygxTjUasQuTjINKVd4zwS2v7LOvqYvauLq+hfF0O3xil54hRhDM01G3jN1T0kFyg221s32OBUHtMoqbLKxE6Cwr2u2AzPV9Tqh+LLc1nd9vld/7okzqqBEcTIPSdMXFypNfNvrnJGncVsWG7F4hZ+DuObdUFBWa+OYGfBQXcyAnLyrqhqTc8rot1Vc4qW93FqquGeFCPM2+/JQKGqWKJAFmzp3orUkH1UH7N46s1+aeZTyGWGVhZU6iY4SebmvpCQ9/VVBwBqndnZ99cWvENcBBfkiwEZwloa4ERg9pKCAu2uZCFseju6bEtF/M2Oauq8uoG5zR5nD6H4hFoGP4iwrumW/FrCqob1H3zSEPf//v77+nI9s9ndxkQuzm+Jci8ieDQ7neEMB3+JieLbgG1My8Nqi6OEDxDhOjTFlMcYDUyUQ+jl7Qw13d1dYPJccBDPVZ+51XdGx4QYeEUFHLegd8kIgSNt+7dLCtrZI2fNzIbTsIfy8pufkksxQhXcHAU8U4NDn5HCJWR3N7cnknc7eq3WGDy2LuUYQsalAIhQnQCRtdUgUQI49bDY2ZarJa8iSjOxeZEhAJcXaUwJIggRgQFhncJSYIX6lZFxa5du8pAsLHvv7wHUthWBs8rKrbYECECPMm/5N0h7Ml1T+YiwvNwUkF2NgyTEK574TnmwvgFh4goC8QYreYI+ZBUNVMQW7vKH3G4hoeHBARFBKEOKEQV1HkMjVzWnr1s6VKA9CPul4HNzWYB4dKlS7PvoLcSvOTRSfltp97VKEVwuXh1A+GcAoeZxaJ4QwJC4LyUA60CIs0iQSIeBQjRhpZIOdwc/ogytT88JARsmsDAkPAgRis3CbsB4i1ECBBhmALzysDF+HEXIly2LBskDXfLBAW/I0mjTLoZ63EDxPBCOKkg5GF/CACEK08Iqwv8iCJuqD9GMc6h+YL0quZ5rCP3Ouf0xx5NyNWJCb5zOzHx6O1OMCzWcYQVXyL37sG05CwkhN1Rp0wa4hEHW15S8pfw1afX97pz69NTJtm5QnAsCu2WcCU8HH0ohTVs44FEf3zVrRT8FrFBgUQ9vry0NEdlYx7PGGOlQMdVsYLznBDCMwz9Aw8FEwXCLys4wGXL4PBHJoDdfLyWg2nwVyDmZlBsur4+ZQTmIULsh/+FCPAcyE6MdZswcnwiLqwj91QZwT5es3zlylJ46QHMRU9pzsrlNcc5wFBaojoBf53XABUgRIhLQQ3eq9jFmAEQ5uEp0xhVo6IwGMT2ltuslX8BoTsjnSCmp/SCz+RHYOc7DmzbZoAU6FrhpQOK7rkBo1TVdRZG0UGWv3n18pU5D5hWWqqyBzkrVy7fnM9+BTerr7svFN5/ASMUg8bt67ZwiLvusaUwG9srlhLCLetu4TR8YpzZBMxJnIgl5XvL9/4FhEpGRgpSxloQOOf7zYTCx9HQsLUBaOsepK20D89c+nhYLOjDOR3UYmxYlioQrizVkIdaKQBcvTlfCQ5d0od6XMWYMXtx+YXKrOu2CIgVjRVLK4rukZRZtmXLuiJgYZRvmD6N4ky0wigt/xPIrLWRxcVt8MncSUFCqav6aGzYDZ8GaJICraSEu+U6holHw8IwKghWzSjGluCVzzYjxNJ5mIJsrhQBbv4M2IDWs3qq6UzixtRnqanxMRrDQPAywngTYH6eLQBuWdeoPhGgkCYwDHQFrgjIGdvePw6x8uDBYqCD6/kcPnb06DH+hj5O4aLxUa4DusFAPElzI/rgwYP4ONScnz/PRrPCwsJGWayuAlJCeHonQlz+WC8t1VYuR4D5+5p40BEU2w+J8RtfpG6M39DJ7kiINBtpBi6j6Ddei+7fxEdY1KnfuidwdTItzVYbaf2jsqbkYHESEmBExpw5k5BwnyBqPBwGRDbZBInB5/BLtsjKvZV4JefzdXUf8yDCMC1sVIeHrHG4HJeaEeLq1VeXLz8OD+DoNw81RQl2dN/fkJioXkiMSdBY40frgLLNhC98JIJv3b/xR7EiUs5qo9Oi0/6wNF1P+HBbjGd9FJxa2ACNErgscdasm4ZoEzDRCsfZcMLjGPXQlQgLuxEWewMOzcqC1/VmimCsrlkN/zGSsbNZm3hEnwcdMJawIfHamZgE+hFr4yJEU2Ci+4lQguz3qO4mAGkrSQNmFFv/4DC1FScVJ0UCwNq2Yrg46m18ERUWQ3A06DxZqAu6r3Q3NXU/6aaLycrxLEDlaaVMHQfKApiwGR8fxc/vO02EYQFO4CJGRRELfQKS7W2LTqv1na5reo9DCIDup1eiHkWdMhywbpiIp/q6G8utQOVjx+4fG3t7hNbiWlbeVltiZXsRIaopLs7ZuADI9Cw0rGEKnjzJTuJY3WvD//DGMXZMRwOGRz6JQAfMSg/Ie37YFBXEtalun44rKS6muSH127RDsdunyTe7IoKwxrFNIiCLn+5MwJDz7oS3xmgtlgqmnHhIWQbPVPT5QHCQGabF4tDrbuqemIANq0xKq92bFtmmrazRUBnglT72ww8/iNX7b2Ai3cEde9B5r7crghYgmp5eeYRLqb89inrCQ2clxevXw8iJjCyOpo8p08zR6mLoUj2nIKxQgfziyICsytSEhA1IlJD0VlRSKcdJeUkbbE9g/B6NDvBqw4SdqY/jSfEFGMbSIqNrS6Ijk/SalVfnr67EMMwPdFnP0MHZFd9Ys/GUIzj7+u3oweIZP3r6G53pCoaTY31kZFIljIQ2mv4Uu4H/iLAvVITSn8qTNCLO3ezYhhiej7Th2NsiNEkmRPgM0J1AHoL6lp6CJwv3TgqYtcXFJeXFxdFacw1SM/gVMWMnjlwbi6GDKz4H+xIeu8TKg72fMlKCZfCfOMH2wtyPJGglSTROXWBFnIM/2L1iRNLFRGyiIcpj6mdibh9NjIk5c23DmbdEWO6z86y1nfHxl9mzZ+xyfHynnmWo+tgwrelpFEq2JhhrTXtLgPbOdA3xIARMDRJPDBd8wVNnHOF5EaKzg4vZtEJwBRc3VqyAE69dL8eONakWHxyuaYfDMY2sRB5yiI+ifn/y5FSUBLgCESaCrIABqsa8LUKWZqwa1JafiYnfqF640LlxY+IZTY5R4GZY03OGVhRZwKgSGRnkFiFGxuJPnDhy4kg8XvJZdGfLZgGhxd5lV7q86ESrRvSfAsf4W+vl5LBFthFCHpxFaXpSHL1ELPosQXzBoXzV4PZt8bn4o2+L0GCitZYdi0mMP4LnGh9zTAuTkRZPbCzYa1eWRJ36PSqqj2y38+A+glclljFPHFFfXGYvTlCSyWwRI2HaP9xlHx6228mo9YXGV3CEbUmGmgAdDsRDxLR9vkJekCWCJMAVTWyj/Jh6+62D/bWCiWDwjSXEJN6+fRSXp8eYFDTa1TBdfc768AeDg/sYysL+CEv/eXuXGIjXrh25xk6cuIBu+03goW3X3SKQMMPKMAYkEWH3lb4++N93BR+7MfvNZ3tx+4ivGmISHIxpcUGCDZLXZsLIYQGl/bYADVkDg0XbnUCiakNCAihznUcE59C9PUnzHzPYGHp4FlrekwgpOYip4BBZs8EJsrWX7cpmwxjFYl1exSJ/aOjSJbkL48WIc5Mt7XKRKnQ4XIqIBYcaGA3e4wy+cE187NqFt4NnLamsFb9V0gYOJjMtbmpz9EA4n5/8FegKEOp8hS9pGEvRL3B8nuhEhODOlpUtXZrNJLJhuUo2f7o5/7r83WjTObRZFRSk03bFBdK0YZr5gt0GiZeYLxEp9a3wVUZGguEkwaalRa9P49NDBa82LJbCvBq4RLEenp7VWCSi7sOmB/XahVS8sM9S4fpuyc6uqKjIzgbvwEt8VowF+ePwNyTlc2UlquLKSrCNSmrB9USISPDYoHQvxCchokF17QS/qM/eBmBbUiTm2nGjxtqGaXeRmMWMyxBhlCvhQYCUNDGuY+7ZrUZu9nd5jW1nDPh7qSeuocuXeLuxnVMjU7yEzT5sFxIXBZduaCCYfGhkWm22NnKuOUQE2ADjtGlRIo/4Bc8LfHbkLQSNDTPtAFZaG2i42jQCGElGnEcABIjiETw/EJON8M/EPdoc20ApQqmUIZQgTCk7RvBpmHotERYLKn+VwBnROKscOuUlmABBEPcQwAa/k8R8W2PKUkaZQHY59fKRNxluVrScCKKk6Mj1ZAmPUi6ImcIwPDF775ZYsLXj7KINyd/4jRtTeYYQ/3m7RekCYLhGjusVbBghYpqXx3fh28RjSTkmH2FAhOOr9uWzOFta6i5eXHPxOyd/fo0yysQoxSsac+QNEA8m+UMEFq5H85u77f4AESGO0Fk66wAvqAG7N8BisVMCTTwSJtDwLz7vZXYM43cxDOV3cakzpnOUnMrb+Iwvr8VLOi1ZCBiNpR9b5sWLdZzyMClV5QllMN1fwNTnWWVvQAjuC0IUGKMRYNJB/GFPlj9EBAgIre34n1kCIyKGQaOzYUtEoEXF0gNhDO8+aiBUAnCc9uNijB0Rzj9+rI516qXHNRTge2vTbFa0u0FT1LZVliyWzTaI8PLwXx7sDLYwbUOinBBiUiRueMNkTJMQiSIRYBIFYPQsP4gEMMx6s+zz9i/LKhojAoMsETDyFOBPYAQ7dv/+/aNI8CgmBq5ph8jlpkA7WN9a/vJS9bF2dWXNPlZZDAMn2oaaGCd9G4ydJD5mVVCZUhY5RZZYnswVYyoNlo0GQJwVb+BhJYZo1gNGTuivFUfiGxSiCTMRPL3Rnr10V1nZrorZ/vCAiCCvZbgrIiIgvN/8hdqNLIp+oz8RHhQBGCMiIkLs4GeozatL5x/opcvz58uLcWpEw2woT8NNNM6OJIqKNCNd53wZEOOT4MHjRSfbwCHSpCeAG354A8JyHmVLEkQRN26lGkEog8ZHG9eRqlvXPowrSSgigwICC30ZdtqN8djR0RvjYcCFIGYvDAwMCKKUAy/6iPn5NcuXr6zJb9ZrYdzgzAB7MQ1YV0nDJykSwzubN2/Oz2/mZkFy3YCzamAQaWCgxVlX18Luw2ygKb+Rpn0iFa28nkpqKxeQcPix3GMBgc3JiXkp4h/OFzSMvB7PuBhfetYoOx8RER6IGTQBAYEhQeeApdzVmp+/BC4vjproSCsrRw8xms//Ysb25W9eXbNPP04JOCyvrsp8qvj0GM74RKB43OC8f10oY6LvyknfM8Xb1d+P3sBLx2kwNeZNi2aTvb2TdhNJ30vHYLem0yCNXbSMwjU9RbZnbXESTYxKVkJ/BDApibHPVi+vmcc8FbxUtrq8GfOnM/OqeAQjRtKGDQk/vEbQqGgJyRQOe3+4XKAI8M8J1L+lqdF8SXyVUp+RkpExYrzfVnxQxHkoDBDLo4kqRT1Ybm9KyqRxKK17HJjC4ig++aNZbWQaa+MCrhjG6/LlNahNtOWYvOGsy2sxn0lcHrJUWMxm6/lVNBEc1a0G80P65aCjgRfU72OkTqlplJ3G2QjnPOJm9T3i/WiYxMUHUQ5q5EzqWdzjGkUuTK7NyMhYmyJsNgUX51q3HVCYlULQINbKQYaWJ3EBd3AvU0tLeZrfccTpzBNlC4KS88SgfdjR8cuQcdkaWqsdbFFqwpjEU5UDDPejwnAjAihy0/LzdwqvIL03F7Y9gonWYowkFxcjNoqTslG+oI+zlo30TE5O5qa7+bGu1umtBVMuXIsT0m199PrI9Wnr1/N4u5WpNWIi5yDClry8GUq4dfK82+S8QQnQqG4ga89sBJmJFiAIoQAYQsQxSg2g5SO+zTX79n22eTO9kkLnOykQgqQoLykpMSEURAjr6dgRibCA4YXD3JQ0kuD+IhzUsFrKp69eiggHBwbXDAANZibjQ3LmTB1N+Y6Hhy5pD4WL42poOMem9yzOxKe47qhicqUAFxgYYqAUTBzKx9WH5ShC8vPxBXcPspDlioJQYT3jVg8b9YndURQ1Sn3PJHCxPpd/F0+eUlwwpqygGyINQ4NbGmhJ5fCV/welyMtMpy0Zn7VkEu9mZlidE3dW4eaQGKaOhnMKSLDFEXZPCBaGhwQCOqQA3MCzEKkC9JrVMPtpRNRwhEJwSIRtPoSjZit2FBH2TCq9ucqkmLNObm66nC+diSEw9AfIvLEHxMpNMxxhspOyVasEQo1jE8GCaQK3GEK171QUIIy60s0syL0AEyEXuyRC0NF8csQSQtar5Pb0uN3irMvJALKivx6rjXL7DrejGq5W9bpzmTt3UvBQnIc4G7VRJrBpWePjQrmoOipwD/c/BgfYmqqqGXhwbpqpqhpssdXRNSJ5IB1pL77kWmyUPg8Ojnr0CKOzakAIwgqSFBgCtmb4eYlwZak0E0tpqxA2KUrLo3FwVWKs7KqqzY3qmqpq+uicxjCrLddtPpaC2pKFh0BY/MQx3kB7CQPQx3NKS+HX1MeY2KCzqmTmrKqqQo2BjzOsJY4Z4Ix4D8pRx2LCtHtFaDAPsiohgQQvIMCC+AItXmYJCDEQygRDptXwR5QxitSHJRgBsVE0MEwzf78apgpwihjXinM/IZzG+djYsaPjp1W/cISqpnk0mOjLMQ+5dIySkZfn6y5/dchsm3hV3xCg069LO8MrM1UXUhOGQSg6q4RzfP12S2CAhWwaS0CgEKaeUkOnempUYGBvvXvS7c511/dOog/URkGskjRwgUb9SnpBO0721uOFcNeP9LiZsrW6gFL+lK0F1VuVoY6zD5nWQYeiDNY0Np+/eiVBRIArl4MHUpXnd8oDKHC0X7ZvZ0ND6qWzq4bwcp0DQcPOnZteBOTz58+7u7ufP29SQoKCLMMU9pOKvh/Mar53tdTgTCmI8pGU9PRc1tvDJtPTM3ptxeujSdKg4q7V58xfP6fDsfVwHXowsyPD7diG2WL7HfsxVWybY+jsF3DQQzo0Fi7iqApiG5MbcnI4wNX5+2Am+lltm5z4kY5VZ/VLP7Fvt6/qYEoDhnamMbjj85pN5JiiZFhEuCDxfxhGK6HVpJGBuzmPlQxAOAKKnNWnp6ekgxMUHV1rAxcoLXr9QTZqskX1OTqWJ+fA1ZgUuamUC1cNCA8xA+FVD2XAgV+xGjEC4cJ/PvywM9l0Us5NuD20Y9X2Q0MP9bOrCGGDWM1ZFOHUgdbWba3AuoD+iIUILZaAfs7CHDlMH5SW1nhSUlLSUxQYdfCACNEJAucONBr4zWqs7xtGNYbHphM+4GEupv0ZiVQHvF+gyMeKL/BhiIceTW3m2Q2YML968+ZmPCLZxMRBstmKOnasWnXop4erVu2AUeCLXlW/jFA5gAk/2xys36IELXhvuKsrKITCaJ6rQgmPlT6e01k9ptv0pI/0Ys5Nr+2giA+g61PMTDMRbdSRDISIlJKy1k1pfwJg6wF1+7fIj7MgM8JwCU+NDRtXTzfn+4ibwQMm9ymZ5E5jh0Hw4T3VPKWnobr65foTV4HL4XBMIUK2sP7Gy7wBw/IjXEncp7PvQVOaUooyMKmI3GdudR1Mwwi5/AJMAaNjM/ihGYxtPbCNF0hz9+ISsIhceUzFucErvHQzaYpzZiDZhHAweXDGCT9iZDMQCoNeAshclK4NJtTwwlmI1BVEo1TV53Ie0AueUly8sI+YCGQprSMS7bWCGjQsUx1D5JM+Qr0oc2ZhO/TFdpyHQ2d/OoTakIIk436OkLNqMA7LMQeNV2zwbNOauEFfWw13T29vTy57JXGETgfzBi5SfNNvsSj68ZU1paVSfGilXA8bv9gCythXiTZKtox800O2jWwJ0YgBcE4DmclWZutYtf0neAISv2NIxhJ0JTdXmOjoVWTGbaJ6U2MiDlL16aa4zLpk+lV3PY2RtRmvbJniorKjKSezByxSBhcxDBq4BlXwA/HKWCkK8XwhWm3JeQNVVQOZg6R4R2WAXK76C+M0C4VI+xZMAfoPRQszv0ueyVO0jlWrtn9x/eF2kIfSNoETBsogjC11mWviBMJNVTj+bE4CiAjj1uQl4/EZktb6vHF/cmJdiAuVsMXy0lUYDvCyfVw/SVl6laupzzjAi8LcaLloBhgbO+fRdc+cYX9n3WCNW+4gwjtYo+1aAx8bcDKUh5w6hIuQu1acLlpBeZk+hH5EANdk1s0wdzpPMSSR4F54+pwcqAwdBU6QKxELIXYFgCC9nk/qSQxTlVgIaooAJxv2FPaBGA9buAJgCpPfmmVF39xqZ98UwVVFs2umhf3iE4hi+NYLmZSxNpc56wDhYhA3EcLMzLwB1mMAhI8tOhcdWwvIxt+PtXbeiAUFqbSiso9nUK4szXlw9cFjAigRKpm+Y+uY9jqE2h2RPDR7C8DRmK4CB8ggmMP4jXSqI24Yez0YnyEmLoS4SbAws26QTRJC0EMpvb0Zk+xlUsCGwgHqQgNDoXx8E9kjUH3M52/eLGwMHKAcIHf0nXUmhDZ1fOEahw/guHrThFCpcs44W/wEu/pDQsJ9ppDqZKhEJcKXIBJAYmHdAExDwJY70pOrANge9jIpaEMVTE2hAt7mYl3+w9RLpY1DwsZYKYgsjZ00D50XjVHaUmdj4zw4/jLAsKwszUB4l1HNF+Mqzn6e1wSP3T5z7baqIEB82pMyiVFEH8RNPnwCYCbGTd0ZvfIMJlPqF0HITLnawEOvf7UmB6xReuFqbkehJYUAd57mPBxoGaiy2aoGZgYAYVjWIhA5wFirUdB0j8FnnClCYOMAAB2HSURBVC7nDNrTXZglX9jFF8aPqGAF8pgOBQQIoZiKJorjYzQvr66F9fT4EE6mLMbEhgOUrw0WxoFtyDQ/q2aYs7SZx9lWC+I5lORgD8yAqLENDrjANq6qoiTNMH+McqljlNKHiG46L2YOsmRQiXVV3sKQkMCQ8AjGcHH8hdqT0itG0SSceZwPYpwJngSYd9HGeiaNUacoKYtpRNf0NDV+mJ6eBg/SYjFBVIYtvJR1qJkMxRpO3FrcSc7UgBPtp0EQo64ZZxWuxC1YxpEAs3T2uZCWs7dAzWW6khlIigF7eBD8SBfaw5hixkbqZUx1pBfriPN8EH20hoYosDAPQ80+LLkjr1AXEpCXlqMt0g718gWxYXAW1ZeJH9NSBZb+oMsFG1bVIlOJX8ZHibeiAvYuzN68vMHMAeBBi51GiT3IO3bmROeLC0c6pfWVm16PDcHyOETAuMaHTwDMA1HKlHQf30ZebbnZu4Zx8Uss8hEblWH5DF8f9nHWZi63tm0SjedgE2czrVP5wUOEcIwogIXRWvcd9jK7+N13NpmkkRsTf+1C5+3EGLcwTHrTQTqKdcNMgZETPSOAF6uIcfJkJk3sXEDDvoo5wTfF6/c8IigwiGO0ol1yy/fRGcPmp0CR/tJKXBaBxNBN+79R1ti+v2u+RCIBZbgzIRFkKS5z8pBjbo+CI+47sWqYyUFmChILpXxN3xiarx6j/eFBQf4ILf4AgY1BgSEkZf+TvSw7m2fFckp+acefFB7+unUXa7a+byyaxZq0u75rROEgr1elDKwNu+/zABcT8qbqO2P5vs5YARZ08TvubxheRf2rLG9veEBQUIQfRK9pkBoIyRjIXlpxz3on2/fpGWHzO83981R9aIjPVAXE9B7G7lTs2oUld8jGz3ft2pVtQKTCbpj6nURNk708MI4BLmQJRg9fRUIVj4irMVn/Kh72hwQE+COkTwz7AcQlXrzaFRUgL2aXys/anAMS4WCLkbp5nVbhTlMjommXMq3YspdhbSHWozFrGRY0baED7cPgnA1jwg1pfR4M4GFYjHhIZd7Y+IpePEouXJH6ehyeSm/9SD2YNouhjECEfsMUL6vdbxoGBdAKNWusIHHxJX2wZSB5Tdwm4ZpWgcO2iYfETudv3rkZl+GwERHWmBLCpbvK2tmP37NbZVTORB8KCYSf7ccpERHYj0twFO2o7+mpFzEPMDRtt7ZgYyyjJli7MZ4lysYmRQBopL5nsn5khEJBKYuImyAKBPsx0U6erz8LQxDhLS4PbyK7Bgedg3HotxFaMKrWzNgGkqmDwma+DnedR7e9CluHlTC77rGyu2wpFTTRTFYKEaEFtXBEQADrXWsEdDhAXH+1frRuC/mVclzzRALcc/uCeLluAogXZhHjNCL8JYh29Cr8AALCQq/kXjsIDTYziItBGFFwishCpo0Cm/M1NauXw9++GjRdHdgvkd2hYp+KoooKrElbtkycb2FIQEREP0OA4RZEmJHiC1oBwLX1bMuyLcuy7xQ1frOOc1EN89zw6LQ02UssR2A9OAsFwkWMU1xxopnog8jM01CwMKQQp2cj1pJTutcATHRXHhrEm2yMO6U4WAfYvtWafnXOozJwkqf3uLx2xx7HLay9o5qtm1SwJU43CH46sIv1BwSEhJ/3RbekQ5uxtrc9e102deWxZvPWXxqvbvQhJIhuZgBMSV8MIV+wMCCijvJGLADIVxLRuiSUhJDVkbk4OEAGYzK+OsCOLxdfvPKxvWHPtAMz79s/Mpc0rVv3EZdK/VTP2EUPXsO9F/DI0b+V/c0sP3YZN4l4Wzce7+ODGqEpTAAEhC/HMroKF0DElgdMEftyjKJ13H5vVxmgs/1YdvOWWoXzL4+b/XFoENPyJYxSYwVHn9MaGvacO9fQML2wpklqLkrhcLlwC/NqbcYCWjv5Zba0D25y4cQzGmkzaYzpERS+AmDGy6LGSyu/JE/5SI0g3W4wMIgXXof3s+xs0Go37+3COvkvnQgoL9NnLhLCTCfLMb45VkODnmx6tXNszJcfuTctutJITdk3NLSPx+JS1i4k970KifBuhThe5X90RQTEHrRj5ex92dFXCsN5AXkQxxgRQS8P833JwfDCLqHVqIh86V0F14PqDHsRTKlkeOEiY1eNJRwD69gPu5GOCnu98mBx8cFi8R7F7PbxM8ldQG52s12qiS+LcDrqHpyC6hxV4ErJlAJGgjuF8C0ejgqi5ITAQLk4ytfTvAGCgZyD2B5AFJSjuF96B8HYLkqTEW3FTL5ooj0W3zsnY6pYc0+0m1fvRLZFRlYKhBqB22dEgRWH2fay3TVSZm1g8DHPeFisR9M8sWHorNTLSYsfqZfi6WWAPANDLHAjJh41xZUozsBAnpYBRqmo7+TifnCgpcowGslQbGmhRROJTAZYNV5/RTVYhCQSXZFIPky1xxgFfiwQOgrQH5/2gfzRd5roX1K4knd30zHyuJZPXdKDNHHXrl0sGtUlc0w4xhARyLAEEANF3kkhcLZonVHCCuJeGcA8OjMN8lUhlUMzlhFFAVbimaMxvI6OSh7KedasrlOgm0a20jrFF4cPGDGqIjD1fizbtWuWGxsekbAcRjyUXTVUxUSLAMTOfUYaDWLs4mTBhAzJwPBC/0WbclngLPlkpCbpnqui+uQBny3sKGXYYWnS0Q2EcK8BE6cUbvnFaMXA7bQDW4sYJzorwzu76MvHzQ6n+GlslPaG7FmvkcpWKLIMX973C/hbDyL56sAaH14qOoRLLOpxXNQQouZqaWnNYxhMRxMT4+OpquVMDNWAUG2rrJPB/D7eJcSBCyitrQcUmTpCXy3CO1b+6FuRMn78un78uL7v9QgNdr+a3G6ziIosXw8AjapW7RAbOqRqDxn7rAZjqqQR1Tm+vqGxM5jqShd5LB4RlmPCOvZEwDOefwDo9MdYRjzlRJgHEJzLSNK37uKPRb4WWVifVWuUSjIKaz5mb0F61vgNfmWqkusuDpoclklcD80womAoKlBWlEgmHlLZpQ6VHbKpYgW+NOfB41Jskbl8df4QOwMcFKPozDVmTYrEnGBrWmRxCZvXH5eCTskpndPnGU1CxvOlBMLGoptF91Ajfl/0+Wy7LMqiEXQwUhS8YHUKu/qGYUp0w+OhjDRbHUnIizI+4U6XxrDMvLNShZmv0u0Q5s7YVERIPSIkUZ6BDgiNQoHb19jepOi0tLY2XPGvBWU4X1p6dQ6TZ/axqSke9nM4pqdwPcx2p6KiDBuBzLZ/aWOzZeCbFhHAYk58mvARbhq1ryR1VFUp34NCeIhSAJQODa4OcM9EMK9cFoIcWnUWaZUmekTIPApawNHY7a+N39h4hJUU86KH6MikSkQI47oUs60QodEqhRDeyeaNQNiXqDN+RDtjXSOmMxppfvSlJlH1etKAg9SWJBOUeF6LreqiE19WBL6RSbe7N53nI8p6aIOHQ4eGhi4dAnl62hz+5x0UAJZRePVs42WQUjwteH3SwRJEmI9B5nxdG1K2KgUFW6emprYWFChbXdgpgzuV1rKyWWZ4XeWUdEul0VS1ZBJVb+IhHEmNV+sy11CzbX7ngh70MkVoQRGP5SX+CHmuCBsaYtfzRfh/pUik2HmaHdmYKi3Sy6kbX7A2GKOc0KK5Tj38Tl/fp7q28mwwpsADzMlG7nFV2NiXFdiuhhqdfMP2Fq8Hgwh5GIl10ZpnbkzTxmI9bzFMqZoeE3LjKKvaNkjxiRFioJiAI+ncNeFm816pEYeGJFDsjiFj4xQdb77ENm5MFVV011JTN8paSEUfvXHDPwe8wLyvsMaPsE8GuM3sZoWVEUBs5bIXOWcDgvFezobya3LYsWMgq/KH2OvJMxqmYmao5sxc46RXqigxh8anPKg3nTvQ3B7x6UPK+tHxJ+b3AWEe/j5OuHb94kIqL7tMvfzshfiEbLRhxjjlNHadqBo/olYgS++yioqiomzqA/JRESuRJjuzgTTdV7O8VB/16KWYHPZa0sbDxEKKM0+wZhARyoHJaZIQ2qxUulO+VxTwqI2YuMWGLsmB4tjv3O9nPV0jWdNpKoSUtsm4aQIpW40P0d4d6l2+LHs2O/vWHd7n5KNGVpJkfAAUMkzj5XNAILTn2WtJIAzLuiGb3bvI31PS602mLCK0pUVG1oJZUs7KQV6UsMZftp89i+w7DdIUmKl89enhw4f/9clX4jOd1y6kXuas+zr1wokXpLhEqVFYVpY5Y9rIneSpvrOiOzuGPThAbOVSst4wF6OtTG/Ox9Te1Vie8nqE8qKOe1yZPLZbtQYVoju93sTD3Pp6d21SZFq0zZZWwmqxCJNhOsX2s9+e3g60quOS61+HP0U6fPhTvFJHY7A6SUqaC1iChZ29RgEa/8FY80lsFY+UnQkTEWidQfjsG0AYaTR+iIQxtO86nw7XL7E3kCbsPZUNUqqxK3kQR0pvj2Jevsqd7MViUzBK0spZZFrk+mIrIeSEOSP7DxsEXDzG6xFFFavKa7ASAWGsSh2S1RsmhIrTQIhFzmjRLCR4cW+0VFa10X/2Dgp42wLWwmPmvZPMNErdymRvLWbptYFpihUuScU8YUQAXNUx9PMnLmfL/v0tTtfPH4MNIyrM+MdfbCSEGzqZkTQlWyoqjmns3Se8JlSJvKjmZapME/WY1rS0P4PQ1jKQTGHsqk3JGE3rWRDX6e3ZSxp7b2RtG9ZgRrNfdhg5Mat2dGifyvnHvjrM2A8xiVRhduJFp9r54raoMhtjHmP6cYQukZJJHYWV/TI1E99Sn/f1nTS1a6tNa+NMBMvvzyDMzIxLxiSyAYyAZmba3Fw9GK5lurv8IK8B4cUftZSn3cGTfoDYYR/CT9EhFBAFUZVZQqdsH4kxevr6baKX5layaXjyKUC0i5YDK1b0GWcIlgJZi7a0P4WwpW6NKekB64tw2dk9gqsCoPZp6bmy1qhyq63VmpoOmWhIOfyVy8lzBJGHxxI4xHiBj8roAOGonH5zxExfu1BJPHXCJQFS72wia3RbGzepatPS/kQ3s5Y6mSiHANdgyW1vL0PvEEgxCmQ4qc95/+Irpk6NLft/hkn4yc8wFX/e72RjooYunpOoo1PZjTAu29UwM8ICM0COsE/W4BMTy2vTIuU0xKLM6Mi2P9oKyylS5URaFZb9uU3rAH4L5cblXbHiV6O4b38Ltof+6iux28kLgxMlUR3dbph9sdwZmOMpfnbZLrTAwIedCg+4WHdw1JMrV06qfYgQW/Wk+ThXSz0D/mBnQdtFkWdFId68uhms6PF59+Y1SBNA2eURL9H+/VNTP8MQnfqqBXhI9w7wrxNM2P0DU8G4QANIi43lIsfULtTXarJ1m8KeiwZRfVhbh0Y3el58+pWIkvo/hpDV1ZkjoORA+WCZ8x7YCn+Sh3zCuEyCzSfwpx17mVS6ZwfaNoCUi5yGVv9+odSLcRs4+n1i/jVhF5RK0TSgjVqoRYuS+j94J5OqOpkXgG4wWqa59b0Cort3xGffmFgYGnrF10a8Zb88Yr9/GYiPPKNG/ik2H8Sk8Olt5l6aotkk9nt9KqMT2MC0sliUDUentUWLngFJB//SvVrcuT0j6bmshy889yru9JEe4WmcDJVtY06dnFBNHah/lnz+2fxN7bfu/OcO76NxI8uXRKySLTxKRaXmXpqUW4/dUJtEB6xunOklB7HgNFo0DeA1w7yk/k9SDy0iY3DGPeJ202I5rSPTQnJf6K9PT558zjtwmBFKJjr3+76pHcxKcAzW3WkkGx8RiipMHt1V2ZQJnQRJ5je/6xDdv4aBKuY1taaeAcV/ASG/Q1o9955GSE9M8iUsXMDqC/UpYRNCxbVfIvzKKRWybZ3wDNZtMRDGzumaPscT38Zf45838YnIWUnGhtE0gAIZxev/NEAlQ4SgUFv00Eoyd/gxS8INwu2p71g1mLoXu/b//Mkn0m3a/8knH//MndrZbPSAaG20nVESqsjpM3JPjW/K7R3B4iiDJp5EARPVJ1HYLJElyaoHo+L04ME29mcp10gbgB8cqa/vRVdKphBMsuArJoTwDObJ/sMffwwIP0EmKi2498nHh9FZv4Mr2xWz2Cz4FqUa+JIXw2QHSSJ3Ri9YFrn1wrBoOkX3rXmKrRKjHgU/Zza615mZ2mr/rH9hXmHtJVdfoSQXsQrZMxHFzDFYtekUcwmAQD//LHY+/viwk7Et2FkW1x+Ksu/yKsMFiX3iWxS59sft/Yng0GC6/RBvlWjqVP762vQ/hJBjVJB7bozZpItlyB4W5f8j3VdYCyCUEA2AHx9uYbZsAEhJHI3LKnAN0Jzxhl63NMN7DZOJFC9250OITaroz8ctJ/V+AtgR99/UcefN5M6QEFMmUaz2sFyxzJqSAaM0yr9t+NOnr0ZorRAAQahWgPYaXUhS0PhS72ivKZQ3IOyeoBJXfm8e2Q4y4bVdIt6KlLVG6scIihjYGGkga93syUm/o6O6mfPwpwsgwtNPYZQ2VuySd3G6VdH48i8ZVG84o1RXQN35gIsqC15CJaB0Uc+IJmtv7GXyZko3slsyFOSl4stzyRBtCgx6sgR0wr8+RYgf+wH89LACCI0U7x8rfDetcE1P7fF35Ovrc3t6FHdPTy6fkLzL1ym0SqnBF02M27jYevtM55GYv4ywd61Mbkkh7vUa+Ciho/uRbyY2PcItBqA+lhhpBwB+gv3jZYp3e5lxkxVXNZkwYHwaGJURxNfbqygjPBmW35unT1Gf83vz0FGJZ/jvHkn8ywhNCTw8H8CXyEOhG9NMfE79cn8+LCEKwpDbV3gbB4nrXplcl3dsa+UVg9WtRsGgUq/0YB0aFrdzYXqSqK+PP3LrRi5knUj8ywJVWftSBo8AuJbG0BPfMH1KunH/vyjE9qkgevIvJ7xxt+zfdFg7LrFwap12EMLqBsceo4a+HhQ+YAQuTi6Wb0DUKVjI1CMvXnXMW1NuuqEvTAmDQFyo//6bceQprv3BsV9ICJDZij6n6ffvWSlnsImufXrPnj3TCnO1Sib2SNdFMaX7qkOHHj48ZAgo1WgCeeav64uFNHbM9J3q06juJ/xyTvze/aj7dUPG1s7rZT6flbPQ0eCD4PJV7o7IWgsfCzHQtWNHR4fsisMuSx76Ol++K/ohYYPI+Gk6+fRU1KMmpv5OXVGAgU8fRZ16+lz6iF39gUH9InfDOot3j6Fh2o7Ns+7eQnZM+yE0SuhzBRNHjHcfAjyijh3ilU6B7MJfH6QLSE08c/s29mCbCI2ifrCoELt/6/4dcf2OVkfUEmpU5A0/b1cUL68Lt2VXUJ4YQGwvo72KbJiL50ztAl0NEqEiy0NG3AJiowAIfJQFirLh5btnIfW+xj/ZnZkiKE9JZ0zIBs3gUdlDxNlRR9NZcfsYgFgmU+KyGdtj5iFHCF5FvTC5FcxspsjCpQ6MN3d8MTT0S8dDiZAyVswLWe8K4dfwd4Hfe4k3rG6i0YnezVMCiIaVyvqN1CIsnL4lEe4ycv6WZdtce0yJXS4HCtP63tx0nu1Lnkz6pHsEJuNDjKd3UDE0DdPOa0dST7yAs3h27UXqhRPvVtZ0pqrs2QUMX8j+009R1dNtGSQLV4AjHGFUvyHWWXlzFR/AZetsCxrl7FGojoQytSfJGaXIQorCKJZObUF0bJd0IiZ+48ZnMAcvqOzExo3xb98D+i1IPZLayZ5d7uQBGg5Rwbs3d5t6bOMt0SKMznuBXp4KZ0CUdx1Z0EZGAYToVvTwhOZcSvdluIKAS3erfqKDbA9hItLdd1NxDasTcwLi39gr8Y8AjIn/GhePEq89N/pPg7WtECefSIArYJRGWLzDw8w+POyl8gV5c5WlMqsRlzkVP4SIFwtfJvlt1wkgBhZSFO3sKmoMgqSBwuDNQ1+wry+zTuwgavRIfQekbUjcePkCjosm2X96SdQT5N4ppj4SXdIxbGrH7iiAT7FbSNSI+3JIfADwozsgS009VhR8gqN00tQhBBFmMO3sdmPhc+jsIcbvL/w18A8TrXw9Ut8FqQkbKCqfcGxihdFiO0p9DjpC7Y4yemxfAYR24iCW+mDO/x2/HHa8KcdHWAd8zpfq6MBJiSVrkybzqZ5e0s4+NA77AhBu4Os8nRvxf6KvR+o7oWP37585Qz07VxgQo7r7lgRHNV0xAK44ie1Ju/gotfPmwe20eNve3i7Xccm8Mcmac9SOJ0VEL6VxSGzVzn4rj9LPnr3E7tNSVuLR+PijtMiT8MZukH+Krhjtp4MRW/ATU5PtJsa76BKZaoq1+X3+qRLKOR9CUhzpue4RX7FFRkauGwSNevaszD+4tB12x0QHWFziiXknfv6idPLlDttGj22cFrLg3eur7cdEoubN5qiofY/ivwcehT/ROtdP27kkZep23FN5+1eD7r+7aWgmuWKxCEQKEstbPQz7WIi3RNqXf9z3Ha5zDuHdd52HvVfe0lj/lnqfwCzc/sVbpHW9K2rqewXx0I3knWmQUi+7fbyThuKYPrdnzzm8L4vC6FYr+HTa8QqU2ml62On3InaKex83eubEawP38uwBL94Mkqt8rEjrF3yswVZvOvHQxfsd4eRTzp9Hdrt496M9L5+yql16uJ3rw59+OjQkb7vHlHT0zV/pJL9jUg+hxqo8uB4hWvq7gkTdFJWGDXupllHnmd+Uwt8gOjpR/zgSo9OiszWXPc4B2TDp0E+rzp7dvn07Fv5fh0d48gX3LyZHsOXOog0U/hsIKbWzhJJOz58XxURebMdgsWBXjSC7bKrkwS5MRsd1HKbnsMeack4gpHiNs8pZxSgp65BMRTp7HXShzEjiJV3EvveF8OGh64eoF7yV3yinnyrCeC04GuHkalBm7hzeXoG6jBIkeG8arRmvbDBPCKuYbYBRve1PRibS9m+NnKtVZAH09k5i+7f3NBM7Ojp+YeW1e/fWlhDC4QUFxVzegGbWSXf5EDpwfHrFIKWwG54xNXxORoQ7fAh9AHeQ8ujpcffkTr5HWcNY2vrayshI4hdNRFm5CG8FKOr8VeyzqlIXNHt1g4QI9veeaVCHBkL8ppmZFhioTolwlT/AVTvIk5p0w+BWFuvy8V+jyvWV8B90GyAMlIWaVASnBLDjNStzSh/MYSPEfJ2JtmqAyoVClDkkvmqSNLyoGHn4hcgm8wO4g9upOA/9CkDeF9kB0jAVhPGyvkCFefvZZ6t5CQbeoHPeaB0H/HPgHTokwAYRj8L0BqoIf7jDSJjbLtPmdpC7z8M5uT1/B8RChfUb3ckDQ8LtrL+LHacKBV58McSmWxskG+k2K/JZQysVdbWAHLUNIBOLOnaYcgI5wB0dl5hSn5Jen6u4R+rTU17To+2/RN7AIKNMk6oXsZaR2kwtp9KEZh1vWt6wGFVjXHgwLy55xjmwaU1diwyzmfHtwIDbpLwHLCB8Vfuy90za6c8knVaZIpJKzOBohQbcKeXiGiwNT94Uhwl1hzpepi9o5VbcBPb/DcIFpDgWJ3yPGuxhyqB/H30/cvv6TC7a+er/NyXXUT5WXh2mm6mjWfLOrt7+QCOEp2T4+ky+/3n4V8lJpahV3DQdHZc5DN7CwqD+cBn3cPsqof+2E303dEPVGc9h6MdGecZNwbBocei/4/q+Z6KbgpJTQpafVyKcb27Ob975hvqRfwTp4g+sCByg0rHWxN1L3qZa7f85YQcMnqQ5zBS7Iu9+huV8n+l6zT+eiXrsVY2pc3SPDK/X2+X1CkkzX7McHeqV/3iEN0SlGVWlDzPjBnaAkCIG+j8eIW/2GpYVhs3kvF7F2yXufCP6L/zzEeqU3peV5bGHBwR5FYviDQqgDjmin8HVq3/v+b1D8oYHYaMlZokIwL4OWinvSZFT+h7jp/9d8haGABMDvAEBdDcRbS6Hgj45c/8zCKl9jiXQgi1y6AUNmfjgf8KoEdSPTic6myH9TJ2/mkOSRsvJOb7ovbL+6UQxH9xRS1eu/Ocr/UUIAyKlHlVVPaVGS/H/LfqMIObklCLAzf+LCE/vlH23seXG9Td/4B9Hl5qpYTP1o97Z/Mby7X8gmaJan312+n9GI36gD/SBPtAH+kAf6AN9oA/0gT7QB/pAH+g19H+P3AfcEiKaZ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CH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pic>
        <p:nvPicPr>
          <p:cNvPr id="12290" name="Picture 2" descr="http://www.mindwerx.com/files/imagecache/node-view/Innovation_Simple_Word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12976"/>
            <a:ext cx="657225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6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Le design </a:t>
            </a:r>
            <a:r>
              <a:rPr lang="fr-CH" sz="4000" b="1" dirty="0" err="1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thinking</a:t>
            </a:r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 pour…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1300" y="1758295"/>
            <a:ext cx="8190755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Répondre aux problèmes complexes d’aujourd’hui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S’attaquer 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à des problèmes mal ou non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définis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Rechercher des solutions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appropriées 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au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contexte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Travailler sur un mode 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de pensée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constructif et collectif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Allier 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conception et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réalisation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Garder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à l’esprit ce 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qui fait sens pour qui on veut innover</a:t>
            </a:r>
          </a:p>
        </p:txBody>
      </p:sp>
      <p:sp>
        <p:nvSpPr>
          <p:cNvPr id="5" name="AutoShape 4" descr="data:image/png;base64,iVBORw0KGgoAAAANSUhEUgAAAOEAAADhCAMAAAAJbSJIAAACN1BMVEX///8AreQAq+MAr+QAtuiTuTIAqeKPtDDeo1/9//8ApuABsuaXvTPxd66YvjPygLPLFx7+vQDkqWfFFh1iVKT2iB+JrS7/xwv3jx/9tADaWyX2hh//wg5fUKIAkWzxbqlvZa0UpIe0AAD/0ADyg7UfqIwAm3xaS5/xc6v+uAD/ywjZnFloXKjBAAD//fj3lB7C4Nj1fyBSP5n1dwBEfre8FBsAnt1njsHgsLGtAAAAaqvkYyrwZaX5x9z97vT3jgA/V5DXAADOUB773On+9fnJAAD3tNG0rtEmdbBNY5z1fgD0dyDh9fz47eLYGSH8rAD1oMVMN5dBtpxPmsMwg7Xz2Nnl7NX4vNbzZwDHw9z5r4QAbKs2ToqryN30k76krcbc2enuyMn84M7d6PHf8e3PQAD/9t6p3PMAXqTvVZ7Z57n2lEnloYyZ1MaBx7ckQoSvx3f/5Zl+xemhmsf+zmHtyqX91JP4o2GJgbv2z8KE2PT/6KC+z5dbvqijxE7juIv2j1n+1n/gTwD/57pbqc3QjDvv9eG13dSl1u//5Hp6nMeNuNQ6HY3zs53AvdrM7vvjWFzvqav/20Tceln6v4SmxGD5rF7/7rnsiItygKf/5GoALXr4p33IbG3ar3XVOkDtdD3ciYv/z0vBUlXdTlHtcnUuAIf/y3brUFT5q1Tahmv6xKLvjI/8ukDoMzrmc0OYxQD4n0Vlequ8OTzUbkyJsD+303K92XjE247/7pvG1aWx0Gf/98zajKbuAAAgAElEQVR4nO1di18T1/I/QHgsCAiiiKKAvFRkQUCkCqFIeBSzCggI0mDYBFAqiGAUUERFQEFJsahtr9X6qlfpQ3tbq9Y/7jcz55zNBvHR1mt/vR9H2WySTbLfnXPmdWZmGftAH+gDfaAP9IE+0Af6QB/oA32gD/SBPtAHeiuy0bbz/g8/HFNxb7phGh/cvT3K33hW746sSQeLrYwd252wYUPC7k7GXOfsLhe8kZ6R0gsPtpkq5998in+Kmk7++mtfE+7tLa4tr2VjCTFIG+4z5rAzu5cxpUdRehirugg08Hef7h+nkyuITsJubS38sWsxMfHx8WfO3AYe2uEfIMxlDP5fzMuLG7zIBzLTPB6P/ree+NvSBMILDSWIANDWxjoTx9ROFYACNC/zwgRUJgGk4qzLTGYss4U+piE6zfO3nvorSXE5HC7jWVMoUN/EydBfGSsvx/8njtAbL45em97jcrj2TOem1OdOpqe05CUD/2b4MPWYtv/PyNVwgMghnncHhwZfYUyFzV4YpbW1e6918ne+7mxomJ6ebtgzmZEOlFE1iK+20Jbd0FSmsht/B4I30PSBba1EB6o5xudLlpwCxaD2XSkvjk5LS4subvya3nhxhE23NjQ0VE8r6fVAI5x7yYKHHs2j66Pq3wTj1eQ60GrQARqqfVG/89M8ZT24PjI6cv1B67UX+PwC/ClArOgSFy7OPKfYAHk0XdN13UDY2Nhoe59AXkl7WqsN2obKXH30lL+jRrHattra2rY29uIZvnBZfOSnjo4OjfacVaAxBA6dXhLzsPHOR0hbit4bjleScsAHsLp1K7yiTjzhb/3+iPOj88TXqalfqy9SU1MvXMPh+8ulQw+HAN5g8qZkm21wU/Ig8R7BaRz5LQBH9NF//g5QnPT5eRTvrm3VrdXTxMfW1uoCeosPUuDlBD6OxcRvBHDPLsMmPjERXjkEKgQQxmVuSk4eHExOjstLZqrumcNvHfUAxvZ136wjgOv+859v/jaARIhwq8ulOJBcjlaOcOJ33P420U3P7sckIkR2IjV1Y3zihk6mfsHYpUbG1mTGAcTk5E1xmXGdHk9YrM7U2DCQNwxgNd7MBppljeusfxPCecAIG0A4ZbymbOMI2Sn4U38Xr57ZAAg3blQvbASAMQmdTDurMfjPkvMy4+LiNsXFZeYle5gWFhurzcWG6TBa183C56yNiM22DqeiNyiw/30b6nOlOTkr5xDhtO9FB8zDpudPokjUPI168hxt02MJwMT4jexaPIzRDQns0k8wSi99e4kNXKzLQ6qruzjoYWpWLFKYxjzWbJOAyb4Fl66wMMRy/j0j9OiahiaW0mpC6NzKQqOQYHx2006oyjp3b4hJTDzD1JjEmA0JR9mOVduHhrav6lBZi6CZGZuuqllhwMWwLEDYuBChfViBv/cDTLF77RwhCkVA6Kr2jVLmmOoODQ1egtAewd+S4NDQ54zt3p2QkHD02LENCQm7d4+xXzpWnT27akcH6+rvPy+HHij78Sykcbh07X4Iv4RBir/Z9V4Ang8vLCzkMwLQjQFKV4FpHhZMPUeEBBEAIkJ0MFSD8KiiX75AejjshatlzC5NkAr64t7dWeM7rXeXwhcDOvS5/vvUXxgeHtAfFM7046WxOBev6q6CAsPycBRMAw9DgznGJcEAEHnIWma4Wa5e+ra5+dt5frD9PBsOZAofe/atB6rpGH1n83W21GY2Zu6C2IVR2vU+JI09PCQczshe6F29PAckTWnO8tXOgq3S4mZTW/dPoN8EGInQg4IZOVj3XbIT3tZ2Nu8Eam4mjN4uOxJHCOb4NFoL7LPj+65rNxvNv3qzsT9iGI4Ostj/6wi94V30IwFdm1evzAFaufozx9atW8XVhd39jPuGnHC/iblmQOaDdcYA3Wagnfn5OFq9lsCAgAALRzjlsilT+DVzqGnvzZp/tcxeCOCGuyJCUJo2PT/Zd/L5f8E8b9yyxQoI+RPL8On81cuBVudfnwaEnIku2Jtmff4If1WZs4Uj1PM319TU5Nccn29GY6gLZqHilTx0TrumESHMbq2z6Kbpl7/8nBWGBAz3WwIKvTJ6gBfuXdM3dxtn2fAwHyfD/UOnjxOd1qe2IuckwimzWBGixYmTCvg4lH9837wHfAc9HxF6STaKeQj+s0LXCd4+xti9z40fbi+zsf7wgICggMBw+68rfDTxjhGCUgKECh+PSr/xugKwChzGrklzMF1GXQCdE8SIJ18TbxBCRtiG+Tdi+A2+RXv8oHPMkzPPygxTjUasQuTjINKVd4zwS2v7LOvqYvauLq+hfF0O3xil54hRhDM01G3jN1T0kFyg221s32OBUHtMoqbLKxE6Cwr2u2AzPV9Tqh+LLc1nd9vld/7okzqqBEcTIPSdMXFypNfNvrnJGncVsWG7F4hZ+DuObdUFBWa+OYGfBQXcyAnLyrqhqTc8rot1Vc4qW93FqquGeFCPM2+/JQKGqWKJAFmzp3orUkH1UH7N46s1+aeZTyGWGVhZU6iY4SebmvpCQ9/VVBwBqndnZ99cWvENcBBfkiwEZwloa4ERg9pKCAu2uZCFseju6bEtF/M2Oauq8uoG5zR5nD6H4hFoGP4iwrumW/FrCqob1H3zSEPf//v77+nI9s9ndxkQuzm+Jci8ieDQ7neEMB3+JieLbgG1My8Nqi6OEDxDhOjTFlMcYDUyUQ+jl7Qw13d1dYPJccBDPVZ+51XdGx4QYeEUFHLegd8kIgSNt+7dLCtrZI2fNzIbTsIfy8pufkksxQhXcHAU8U4NDn5HCJWR3N7cnknc7eq3WGDy2LuUYQsalAIhQnQCRtdUgUQI49bDY2ZarJa8iSjOxeZEhAJcXaUwJIggRgQFhncJSYIX6lZFxa5du8pAsLHvv7wHUthWBs8rKrbYECECPMm/5N0h7Ml1T+YiwvNwUkF2NgyTEK574TnmwvgFh4goC8QYreYI+ZBUNVMQW7vKH3G4hoeHBARFBKEOKEQV1HkMjVzWnr1s6VKA9CPul4HNzWYB4dKlS7PvoLcSvOTRSfltp97VKEVwuXh1A+GcAoeZxaJ4QwJC4LyUA60CIs0iQSIeBQjRhpZIOdwc/ogytT88JARsmsDAkPAgRis3CbsB4i1ECBBhmALzysDF+HEXIly2LBskDXfLBAW/I0mjTLoZ63EDxPBCOKkg5GF/CACEK08Iqwv8iCJuqD9GMc6h+YL0quZ5rCP3Ouf0xx5NyNWJCb5zOzHx6O1OMCzWcYQVXyL37sG05CwkhN1Rp0wa4hEHW15S8pfw1afX97pz69NTJtm5QnAsCu2WcCU8HH0ohTVs44FEf3zVrRT8FrFBgUQ9vry0NEdlYx7PGGOlQMdVsYLznBDCMwz9Aw8FEwXCLys4wGXL4PBHJoDdfLyWg2nwVyDmZlBsur4+ZQTmIULsh/+FCPAcyE6MdZswcnwiLqwj91QZwT5es3zlylJ46QHMRU9pzsrlNcc5wFBaojoBf53XABUgRIhLQQ3eq9jFmAEQ5uEp0xhVo6IwGMT2ltuslX8BoTsjnSCmp/SCz+RHYOc7DmzbZoAU6FrhpQOK7rkBo1TVdRZG0UGWv3n18pU5D5hWWqqyBzkrVy7fnM9+BTerr7svFN5/ASMUg8bt67ZwiLvusaUwG9srlhLCLetu4TR8YpzZBMxJnIgl5XvL9/4FhEpGRgpSxloQOOf7zYTCx9HQsLUBaOsepK20D89c+nhYLOjDOR3UYmxYlioQrizVkIdaKQBcvTlfCQ5d0od6XMWYMXtx+YXKrOu2CIgVjRVLK4rukZRZtmXLuiJgYZRvmD6N4ky0wigt/xPIrLWRxcVt8MncSUFCqav6aGzYDZ8GaJICraSEu+U6holHw8IwKghWzSjGluCVzzYjxNJ5mIJsrhQBbv4M2IDWs3qq6UzixtRnqanxMRrDQPAywngTYH6eLQBuWdeoPhGgkCYwDHQFrgjIGdvePw6x8uDBYqCD6/kcPnb06DH+hj5O4aLxUa4DusFAPElzI/rgwYP4ONScnz/PRrPCwsJGWayuAlJCeHonQlz+WC8t1VYuR4D5+5p40BEU2w+J8RtfpG6M39DJ7kiINBtpBi6j6Ddei+7fxEdY1KnfuidwdTItzVYbaf2jsqbkYHESEmBExpw5k5BwnyBqPBwGRDbZBInB5/BLtsjKvZV4JefzdXUf8yDCMC1sVIeHrHG4HJeaEeLq1VeXLz8OD+DoNw81RQl2dN/fkJioXkiMSdBY40frgLLNhC98JIJv3b/xR7EiUs5qo9Oi0/6wNF1P+HBbjGd9FJxa2ACNErgscdasm4ZoEzDRCsfZcMLjGPXQlQgLuxEWewMOzcqC1/VmimCsrlkN/zGSsbNZm3hEnwcdMJawIfHamZgE+hFr4yJEU2Ci+4lQguz3qO4mAGkrSQNmFFv/4DC1FScVJ0UCwNq2Yrg46m18ERUWQ3A06DxZqAu6r3Q3NXU/6aaLycrxLEDlaaVMHQfKApiwGR8fxc/vO02EYQFO4CJGRRELfQKS7W2LTqv1na5reo9DCIDup1eiHkWdMhywbpiIp/q6G8utQOVjx+4fG3t7hNbiWlbeVltiZXsRIaopLs7ZuADI9Cw0rGEKnjzJTuJY3WvD//DGMXZMRwOGRz6JQAfMSg/Ie37YFBXEtalun44rKS6muSH127RDsdunyTe7IoKwxrFNIiCLn+5MwJDz7oS3xmgtlgqmnHhIWQbPVPT5QHCQGabF4tDrbuqemIANq0xKq92bFtmmrazRUBnglT72ww8/iNX7b2Ai3cEde9B5r7crghYgmp5eeYRLqb89inrCQ2clxevXw8iJjCyOpo8p08zR6mLoUj2nIKxQgfziyICsytSEhA1IlJD0VlRSKcdJeUkbbE9g/B6NDvBqw4SdqY/jSfEFGMbSIqNrS6Ijk/SalVfnr67EMMwPdFnP0MHZFd9Ys/GUIzj7+u3oweIZP3r6G53pCoaTY31kZFIljIQ2mv4Uu4H/iLAvVITSn8qTNCLO3ezYhhiej7Th2NsiNEkmRPgM0J1AHoL6lp6CJwv3TgqYtcXFJeXFxdFacw1SM/gVMWMnjlwbi6GDKz4H+xIeu8TKg72fMlKCZfCfOMH2wtyPJGglSTROXWBFnIM/2L1iRNLFRGyiIcpj6mdibh9NjIk5c23DmbdEWO6z86y1nfHxl9mzZ+xyfHynnmWo+tgwrelpFEq2JhhrTXtLgPbOdA3xIARMDRJPDBd8wVNnHOF5EaKzg4vZtEJwBRc3VqyAE69dL8eONakWHxyuaYfDMY2sRB5yiI+ifn/y5FSUBLgCESaCrIABqsa8LUKWZqwa1JafiYnfqF640LlxY+IZTY5R4GZY03OGVhRZwKgSGRnkFiFGxuJPnDhy4kg8XvJZdGfLZgGhxd5lV7q86ESrRvSfAsf4W+vl5LBFthFCHpxFaXpSHL1ELPosQXzBoXzV4PZt8bn4o2+L0GCitZYdi0mMP4LnGh9zTAuTkRZPbCzYa1eWRJ36PSqqj2y38+A+glclljFPHFFfXGYvTlCSyWwRI2HaP9xlHx6228mo9YXGV3CEbUmGmgAdDsRDxLR9vkJekCWCJMAVTWyj/Jh6+62D/bWCiWDwjSXEJN6+fRSXp8eYFDTa1TBdfc768AeDg/sYysL+CEv/eXuXGIjXrh25xk6cuIBu+03goW3X3SKQMMPKMAYkEWH3lb4++N93BR+7MfvNZ3tx+4ivGmISHIxpcUGCDZLXZsLIYQGl/bYADVkDg0XbnUCiakNCAihznUcE59C9PUnzHzPYGHp4FlrekwgpOYip4BBZs8EJsrWX7cpmwxjFYl1exSJ/aOjSJbkL48WIc5Mt7XKRKnQ4XIqIBYcaGA3e4wy+cE187NqFt4NnLamsFb9V0gYOJjMtbmpz9EA4n5/8FegKEOp8hS9pGEvRL3B8nuhEhODOlpUtXZrNJLJhuUo2f7o5/7r83WjTObRZFRSk03bFBdK0YZr5gt0GiZeYLxEp9a3wVUZGguEkwaalRa9P49NDBa82LJbCvBq4RLEenp7VWCSi7sOmB/XahVS8sM9S4fpuyc6uqKjIzgbvwEt8VowF+ePwNyTlc2UlquLKSrCNSmrB9USISPDYoHQvxCchokF17QS/qM/eBmBbUiTm2nGjxtqGaXeRmMWMyxBhlCvhQYCUNDGuY+7ZrUZu9nd5jW1nDPh7qSeuocuXeLuxnVMjU7yEzT5sFxIXBZduaCCYfGhkWm22NnKuOUQE2ADjtGlRIo/4Bc8LfHbkLQSNDTPtAFZaG2i42jQCGElGnEcABIjiETw/EJON8M/EPdoc20ApQqmUIZQgTCk7RvBpmHotERYLKn+VwBnROKscOuUlmABBEPcQwAa/k8R8W2PKUkaZQHY59fKRNxluVrScCKKk6Mj1ZAmPUi6ImcIwPDF775ZYsLXj7KINyd/4jRtTeYYQ/3m7RekCYLhGjusVbBghYpqXx3fh28RjSTkmH2FAhOOr9uWzOFta6i5eXHPxOyd/fo0yysQoxSsac+QNEA8m+UMEFq5H85u77f4AESGO0Fk66wAvqAG7N8BisVMCTTwSJtDwLz7vZXYM43cxDOV3cakzpnOUnMrb+Iwvr8VLOi1ZCBiNpR9b5sWLdZzyMClV5QllMN1fwNTnWWVvQAjuC0IUGKMRYNJB/GFPlj9EBAgIre34n1kCIyKGQaOzYUtEoEXF0gNhDO8+aiBUAnCc9uNijB0Rzj9+rI516qXHNRTge2vTbFa0u0FT1LZVliyWzTaI8PLwXx7sDLYwbUOinBBiUiRueMNkTJMQiSIRYBIFYPQsP4gEMMx6s+zz9i/LKhojAoMsETDyFOBPYAQ7dv/+/aNI8CgmBq5ph8jlpkA7WN9a/vJS9bF2dWXNPlZZDAMn2oaaGCd9G4ydJD5mVVCZUhY5RZZYnswVYyoNlo0GQJwVb+BhJYZo1gNGTuivFUfiGxSiCTMRPL3Rnr10V1nZrorZ/vCAiCCvZbgrIiIgvN/8hdqNLIp+oz8RHhQBGCMiIkLs4GeozatL5x/opcvz58uLcWpEw2woT8NNNM6OJIqKNCNd53wZEOOT4MHjRSfbwCHSpCeAG354A8JyHmVLEkQRN26lGkEog8ZHG9eRqlvXPowrSSgigwICC30ZdtqN8djR0RvjYcCFIGYvDAwMCKKUAy/6iPn5NcuXr6zJb9ZrYdzgzAB7MQ1YV0nDJykSwzubN2/Oz2/mZkFy3YCzamAQaWCgxVlX18Luw2ygKb+Rpn0iFa28nkpqKxeQcPix3GMBgc3JiXkp4h/OFzSMvB7PuBhfetYoOx8RER6IGTQBAYEhQeeApdzVmp+/BC4vjproSCsrRw8xms//Ysb25W9eXbNPP04JOCyvrsp8qvj0GM74RKB43OC8f10oY6LvyknfM8Xb1d+P3sBLx2kwNeZNi2aTvb2TdhNJ30vHYLem0yCNXbSMwjU9RbZnbXESTYxKVkJ/BDApibHPVi+vmcc8FbxUtrq8GfOnM/OqeAQjRtKGDQk/vEbQqGgJyRQOe3+4XKAI8M8J1L+lqdF8SXyVUp+RkpExYrzfVnxQxHkoDBDLo4kqRT1Ybm9KyqRxKK17HJjC4ig++aNZbWQaa+MCrhjG6/LlNahNtOWYvOGsy2sxn0lcHrJUWMxm6/lVNBEc1a0G80P65aCjgRfU72OkTqlplJ3G2QjnPOJm9T3i/WiYxMUHUQ5q5EzqWdzjGkUuTK7NyMhYmyJsNgUX51q3HVCYlULQINbKQYaWJ3EBd3AvU0tLeZrfccTpzBNlC4KS88SgfdjR8cuQcdkaWqsdbFFqwpjEU5UDDPejwnAjAihy0/LzdwqvIL03F7Y9gonWYowkFxcjNoqTslG+oI+zlo30TE5O5qa7+bGu1umtBVMuXIsT0m199PrI9Wnr1/N4u5WpNWIi5yDClry8GUq4dfK82+S8QQnQqG4ga89sBJmJFiAIoQAYQsQxSg2g5SO+zTX79n22eTO9kkLnOykQgqQoLykpMSEURAjr6dgRibCA4YXD3JQ0kuD+IhzUsFrKp69eiggHBwbXDAANZibjQ3LmTB1N+Y6Hhy5pD4WL42poOMem9yzOxKe47qhicqUAFxgYYqAUTBzKx9WH5ShC8vPxBXcPspDlioJQYT3jVg8b9YndURQ1Sn3PJHCxPpd/F0+eUlwwpqygGyINQ4NbGmhJ5fCV/welyMtMpy0Zn7VkEu9mZlidE3dW4eaQGKaOhnMKSLDFEXZPCBaGhwQCOqQA3MCzEKkC9JrVMPtpRNRwhEJwSIRtPoSjZit2FBH2TCq9ucqkmLNObm66nC+diSEw9AfIvLEHxMpNMxxhspOyVasEQo1jE8GCaQK3GEK171QUIIy60s0syL0AEyEXuyRC0NF8csQSQtar5Pb0uN3irMvJALKivx6rjXL7DrejGq5W9bpzmTt3UvBQnIc4G7VRJrBpWePjQrmoOipwD/c/BgfYmqqqGXhwbpqpqhpssdXRNSJ5IB1pL77kWmyUPg8Ojnr0CKOzakAIwgqSFBgCtmb4eYlwZak0E0tpqxA2KUrLo3FwVWKs7KqqzY3qmqpq+uicxjCrLddtPpaC2pKFh0BY/MQx3kB7CQPQx3NKS+HX1MeY2KCzqmTmrKqqQo2BjzOsJY4Z4Ix4D8pRx2LCtHtFaDAPsiohgQQvIMCC+AItXmYJCDEQygRDptXwR5QxitSHJRgBsVE0MEwzf78apgpwihjXinM/IZzG+djYsaPjp1W/cISqpnk0mOjLMQ+5dIySkZfn6y5/dchsm3hV3xCg069LO8MrM1UXUhOGQSg6q4RzfP12S2CAhWwaS0CgEKaeUkOnempUYGBvvXvS7c511/dOog/URkGskjRwgUb9SnpBO0721uOFcNeP9LiZsrW6gFL+lK0F1VuVoY6zD5nWQYeiDNY0Np+/eiVBRIArl4MHUpXnd8oDKHC0X7ZvZ0ND6qWzq4bwcp0DQcPOnZteBOTz58+7u7ufP29SQoKCLMMU9pOKvh/Mar53tdTgTCmI8pGU9PRc1tvDJtPTM3ptxeujSdKg4q7V58xfP6fDsfVwHXowsyPD7diG2WL7HfsxVWybY+jsF3DQQzo0Fi7iqApiG5MbcnI4wNX5+2Am+lltm5z4kY5VZ/VLP7Fvt6/qYEoDhnamMbjj85pN5JiiZFhEuCDxfxhGK6HVpJGBuzmPlQxAOAKKnNWnp6ekgxMUHV1rAxcoLXr9QTZqskX1OTqWJ+fA1ZgUuamUC1cNCA8xA+FVD2XAgV+xGjEC4cJ/PvywM9l0Us5NuD20Y9X2Q0MP9bOrCGGDWM1ZFOHUgdbWba3AuoD+iIUILZaAfs7CHDlMH5SW1nhSUlLSUxQYdfCACNEJAucONBr4zWqs7xtGNYbHphM+4GEupv0ZiVQHvF+gyMeKL/BhiIceTW3m2Q2YML968+ZmPCLZxMRBstmKOnasWnXop4erVu2AUeCLXlW/jFA5gAk/2xys36IELXhvuKsrKITCaJ6rQgmPlT6e01k9ptv0pI/0Ys5Nr+2giA+g61PMTDMRbdSRDISIlJKy1k1pfwJg6wF1+7fIj7MgM8JwCU+NDRtXTzfn+4ibwQMm9ymZ5E5jh0Hw4T3VPKWnobr65foTV4HL4XBMIUK2sP7Gy7wBw/IjXEncp7PvQVOaUooyMKmI3GdudR1Mwwi5/AJMAaNjM/ihGYxtPbCNF0hz9+ISsIhceUzFucErvHQzaYpzZiDZhHAweXDGCT9iZDMQCoNeAshclK4NJtTwwlmI1BVEo1TV53Ie0AueUly8sI+YCGQprSMS7bWCGjQsUx1D5JM+Qr0oc2ZhO/TFdpyHQ2d/OoTakIIk436OkLNqMA7LMQeNV2zwbNOauEFfWw13T29vTy57JXGETgfzBi5SfNNvsSj68ZU1paVSfGilXA8bv9gCythXiTZKtox800O2jWwJ0YgBcE4DmclWZutYtf0neAISv2NIxhJ0JTdXmOjoVWTGbaJ6U2MiDlL16aa4zLpk+lV3PY2RtRmvbJniorKjKSezByxSBhcxDBq4BlXwA/HKWCkK8XwhWm3JeQNVVQOZg6R4R2WAXK76C+M0C4VI+xZMAfoPRQszv0ueyVO0jlWrtn9x/eF2kIfSNoETBsogjC11mWviBMJNVTj+bE4CiAjj1uQl4/EZktb6vHF/cmJdiAuVsMXy0lUYDvCyfVw/SVl6laupzzjAi8LcaLloBhgbO+fRdc+cYX9n3WCNW+4gwjtYo+1aAx8bcDKUh5w6hIuQu1acLlpBeZk+hH5EANdk1s0wdzpPMSSR4F54+pwcqAwdBU6QKxELIXYFgCC9nk/qSQxTlVgIaooAJxv2FPaBGA9buAJgCpPfmmVF39xqZ98UwVVFs2umhf3iE4hi+NYLmZSxNpc56wDhYhA3EcLMzLwB1mMAhI8tOhcdWwvIxt+PtXbeiAUFqbSiso9nUK4szXlw9cFjAigRKpm+Y+uY9jqE2h2RPDR7C8DRmK4CB8ggmMP4jXSqI24Yez0YnyEmLoS4SbAws26QTRJC0EMpvb0Zk+xlUsCGwgHqQgNDoXx8E9kjUH3M52/eLGwMHKAcIHf0nXUmhDZ1fOEahw/guHrThFCpcs44W/wEu/pDQsJ9ppDqZKhEJcKXIBJAYmHdAExDwJY70pOrANge9jIpaEMVTE2hAt7mYl3+w9RLpY1DwsZYKYgsjZ00D50XjVHaUmdj4zw4/jLAsKwszUB4l1HNF+Mqzn6e1wSP3T5z7baqIEB82pMyiVFEH8RNPnwCYCbGTd0ZvfIMJlPqF0HITLnawEOvf7UmB6xReuFqbkehJYUAd57mPBxoGaiy2aoGZgYAYVjWIhA5wFirUdB0j8FnnClCYOMAAB2HSURBVC7nDNrTXZglX9jFF8aPqGAF8pgOBQQIoZiKJorjYzQvr66F9fT4EE6mLMbEhgOUrw0WxoFtyDQ/q2aYs7SZx9lWC+I5lORgD8yAqLENDrjANq6qoiTNMH+McqljlNKHiG46L2YOsmRQiXVV3sKQkMCQ8AjGcHH8hdqT0itG0SSceZwPYpwJngSYd9HGeiaNUacoKYtpRNf0NDV+mJ6eBg/SYjFBVIYtvJR1qJkMxRpO3FrcSc7UgBPtp0EQo64ZZxWuxC1YxpEAs3T2uZCWs7dAzWW6khlIigF7eBD8SBfaw5hixkbqZUx1pBfriPN8EH20hoYosDAPQ80+LLkjr1AXEpCXlqMt0g718gWxYXAW1ZeJH9NSBZb+oMsFG1bVIlOJX8ZHibeiAvYuzN68vMHMAeBBi51GiT3IO3bmROeLC0c6pfWVm16PDcHyOETAuMaHTwDMA1HKlHQf30ZebbnZu4Zx8Uss8hEblWH5DF8f9nHWZi63tm0SjedgE2czrVP5wUOEcIwogIXRWvcd9jK7+N13NpmkkRsTf+1C5+3EGLcwTHrTQTqKdcNMgZETPSOAF6uIcfJkJk3sXEDDvoo5wTfF6/c8IigwiGO0ol1yy/fRGcPmp0CR/tJKXBaBxNBN+79R1ti+v2u+RCIBZbgzIRFkKS5z8pBjbo+CI+47sWqYyUFmChILpXxN3xiarx6j/eFBQf4ILf4AgY1BgSEkZf+TvSw7m2fFckp+acefFB7+unUXa7a+byyaxZq0u75rROEgr1elDKwNu+/zABcT8qbqO2P5vs5YARZ08TvubxheRf2rLG9veEBQUIQfRK9pkBoIyRjIXlpxz3on2/fpGWHzO83981R9aIjPVAXE9B7G7lTs2oUld8jGz3ft2pVtQKTCbpj6nURNk708MI4BLmQJRg9fRUIVj4irMVn/Kh72hwQE+COkTwz7AcQlXrzaFRUgL2aXys/anAMS4WCLkbp5nVbhTlMjommXMq3YspdhbSHWozFrGRY0baED7cPgnA1jwg1pfR4M4GFYjHhIZd7Y+IpePEouXJH6ehyeSm/9SD2YNouhjECEfsMUL6vdbxoGBdAKNWusIHHxJX2wZSB5Tdwm4ZpWgcO2iYfETudv3rkZl+GwERHWmBLCpbvK2tmP37NbZVTORB8KCYSf7ccpERHYj0twFO2o7+mpFzEPMDRtt7ZgYyyjJli7MZ4lysYmRQBopL5nsn5khEJBKYuImyAKBPsx0U6erz8LQxDhLS4PbyK7Bgedg3HotxFaMKrWzNgGkqmDwma+DnedR7e9CluHlTC77rGyu2wpFTTRTFYKEaEFtXBEQADrXWsEdDhAXH+1frRuC/mVclzzRALcc/uCeLluAogXZhHjNCL8JYh29Cr8AALCQq/kXjsIDTYziItBGFFwishCpo0Cm/M1NauXw9++GjRdHdgvkd2hYp+KoooKrElbtkycb2FIQEREP0OA4RZEmJHiC1oBwLX1bMuyLcuy7xQ1frOOc1EN89zw6LQ02UssR2A9OAsFwkWMU1xxopnog8jM01CwMKQQp2cj1pJTutcATHRXHhrEm2yMO6U4WAfYvtWafnXOozJwkqf3uLx2xx7HLay9o5qtm1SwJU43CH46sIv1BwSEhJ/3RbekQ5uxtrc9e102deWxZvPWXxqvbvQhJIhuZgBMSV8MIV+wMCCijvJGLADIVxLRuiSUhJDVkbk4OEAGYzK+OsCOLxdfvPKxvWHPtAMz79s/Mpc0rVv3EZdK/VTP2EUPXsO9F/DI0b+V/c0sP3YZN4l4Wzce7+ODGqEpTAAEhC/HMroKF0DElgdMEftyjKJ13H5vVxmgs/1YdvOWWoXzL4+b/XFoENPyJYxSYwVHn9MaGvacO9fQML2wpklqLkrhcLlwC/NqbcYCWjv5Zba0D25y4cQzGmkzaYzpERS+AmDGy6LGSyu/JE/5SI0g3W4wMIgXXof3s+xs0Go37+3COvkvnQgoL9NnLhLCTCfLMb45VkODnmx6tXNszJcfuTctutJITdk3NLSPx+JS1i4k970KifBuhThe5X90RQTEHrRj5ex92dFXCsN5AXkQxxgRQS8P833JwfDCLqHVqIh86V0F14PqDHsRTKlkeOEiY1eNJRwD69gPu5GOCnu98mBx8cFi8R7F7PbxM8ldQG52s12qiS+LcDrqHpyC6hxV4ErJlAJGgjuF8C0ejgqi5ITAQLk4ytfTvAGCgZyD2B5AFJSjuF96B8HYLkqTEW3FTL5ooj0W3zsnY6pYc0+0m1fvRLZFRlYKhBqB22dEgRWH2fay3TVSZm1g8DHPeFisR9M8sWHorNTLSYsfqZfi6WWAPANDLHAjJh41xZUozsBAnpYBRqmo7+TifnCgpcowGslQbGmhRROJTAZYNV5/RTVYhCQSXZFIPky1xxgFfiwQOgrQH5/2gfzRd5roX1K4knd30zHyuJZPXdKDNHHXrl0sGtUlc0w4xhARyLAEEANF3kkhcLZonVHCCuJeGcA8OjMN8lUhlUMzlhFFAVbimaMxvI6OSh7KedasrlOgm0a20jrFF4cPGDGqIjD1fizbtWuWGxsekbAcRjyUXTVUxUSLAMTOfUYaDWLs4mTBhAzJwPBC/0WbclngLPlkpCbpnqui+uQBny3sKGXYYWnS0Q2EcK8BE6cUbvnFaMXA7bQDW4sYJzorwzu76MvHzQ6n+GlslPaG7FmvkcpWKLIMX973C/hbDyL56sAaH14qOoRLLOpxXNQQouZqaWnNYxhMRxMT4+OpquVMDNWAUG2rrJPB/D7eJcSBCyitrQcUmTpCXy3CO1b+6FuRMn78un78uL7v9QgNdr+a3G6ziIosXw8AjapW7RAbOqRqDxn7rAZjqqQR1Tm+vqGxM5jqShd5LB4RlmPCOvZEwDOefwDo9MdYRjzlRJgHEJzLSNK37uKPRb4WWVifVWuUSjIKaz5mb0F61vgNfmWqkusuDpoclklcD80womAoKlBWlEgmHlLZpQ6VHbKpYgW+NOfB41Jskbl8df4QOwMcFKPozDVmTYrEnGBrWmRxCZvXH5eCTskpndPnGU1CxvOlBMLGoptF91Ajfl/0+Wy7LMqiEXQwUhS8YHUKu/qGYUp0w+OhjDRbHUnIizI+4U6XxrDMvLNShZmv0u0Q5s7YVERIPSIkUZ6BDgiNQoHb19jepOi0tLY2XPGvBWU4X1p6dQ6TZ/axqSke9nM4pqdwPcx2p6KiDBuBzLZ/aWOzZeCbFhHAYk58mvARbhq1ryR1VFUp34NCeIhSAJQODa4OcM9EMK9cFoIcWnUWaZUmekTIPApawNHY7a+N39h4hJUU86KH6MikSkQI47oUs60QodEqhRDeyeaNQNiXqDN+RDtjXSOmMxppfvSlJlH1etKAg9SWJBOUeF6LreqiE19WBL6RSbe7N53nI8p6aIOHQ4eGhi4dAnl62hz+5x0UAJZRePVs42WQUjwteH3SwRJEmI9B5nxdG1K2KgUFW6emprYWFChbXdgpgzuV1rKyWWZ4XeWUdEul0VS1ZBJVb+IhHEmNV+sy11CzbX7ngh70MkVoQRGP5SX+CHmuCBsaYtfzRfh/pUik2HmaHdmYKi3Sy6kbX7A2GKOc0KK5Tj38Tl/fp7q28mwwpsADzMlG7nFV2NiXFdiuhhqdfMP2Fq8Hgwh5GIl10ZpnbkzTxmI9bzFMqZoeE3LjKKvaNkjxiRFioJiAI+ncNeFm816pEYeGJFDsjiFj4xQdb77ENm5MFVV011JTN8paSEUfvXHDPwe8wLyvsMaPsE8GuM3sZoWVEUBs5bIXOWcDgvFezobya3LYsWMgq/KH2OvJMxqmYmao5sxc46RXqigxh8anPKg3nTvQ3B7x6UPK+tHxJ+b3AWEe/j5OuHb94kIqL7tMvfzshfiEbLRhxjjlNHadqBo/olYgS++yioqiomzqA/JRESuRJjuzgTTdV7O8VB/16KWYHPZa0sbDxEKKM0+wZhARyoHJaZIQ2qxUulO+VxTwqI2YuMWGLsmB4tjv3O9nPV0jWdNpKoSUtsm4aQIpW40P0d4d6l2+LHs2O/vWHd7n5KNGVpJkfAAUMkzj5XNAILTn2WtJIAzLuiGb3bvI31PS602mLCK0pUVG1oJZUs7KQV6UsMZftp89i+w7DdIUmKl89enhw4f/9clX4jOd1y6kXuas+zr1wokXpLhEqVFYVpY5Y9rIneSpvrOiOzuGPThAbOVSst4wF6OtTG/Ox9Te1Vie8nqE8qKOe1yZPLZbtQYVoju93sTD3Pp6d21SZFq0zZZWwmqxCJNhOsX2s9+e3g60quOS61+HP0U6fPhTvFJHY7A6SUqaC1iChZ29RgEa/8FY80lsFY+UnQkTEWidQfjsG0AYaTR+iIQxtO86nw7XL7E3kCbsPZUNUqqxK3kQR0pvj2Jevsqd7MViUzBK0spZZFrk+mIrIeSEOSP7DxsEXDzG6xFFFavKa7ASAWGsSh2S1RsmhIrTQIhFzmjRLCR4cW+0VFa10X/2Dgp42wLWwmPmvZPMNErdymRvLWbptYFpihUuScU8YUQAXNUx9PMnLmfL/v0tTtfPH4MNIyrM+MdfbCSEGzqZkTQlWyoqjmns3Se8JlSJvKjmZapME/WY1rS0P4PQ1jKQTGHsqk3JGE3rWRDX6e3ZSxp7b2RtG9ZgRrNfdhg5Mat2dGifyvnHvjrM2A8xiVRhduJFp9r54raoMhtjHmP6cYQukZJJHYWV/TI1E99Sn/f1nTS1a6tNa+NMBMvvzyDMzIxLxiSyAYyAZmba3Fw9GK5lurv8IK8B4cUftZSn3cGTfoDYYR/CT9EhFBAFUZVZQqdsH4kxevr6baKX5layaXjyKUC0i5YDK1b0GWcIlgJZi7a0P4WwpW6NKekB64tw2dk9gqsCoPZp6bmy1qhyq63VmpoOmWhIOfyVy8lzBJGHxxI4xHiBj8roAOGonH5zxExfu1BJPHXCJQFS72wia3RbGzepatPS/kQ3s5Y6mSiHANdgyW1vL0PvEEgxCmQ4qc95/+Irpk6NLft/hkn4yc8wFX/e72RjooYunpOoo1PZjTAu29UwM8ICM0COsE/W4BMTy2vTIuU0xKLM6Mi2P9oKyylS5URaFZb9uU3rAH4L5cblXbHiV6O4b38Ltof+6iux28kLgxMlUR3dbph9sdwZmOMpfnbZLrTAwIedCg+4WHdw1JMrV06qfYgQW/Wk+ThXSz0D/mBnQdtFkWdFId68uhms6PF59+Y1SBNA2eURL9H+/VNTP8MQnfqqBXhI9w7wrxNM2P0DU8G4QANIi43lIsfULtTXarJ1m8KeiwZRfVhbh0Y3el58+pWIkvo/hpDV1ZkjoORA+WCZ8x7YCn+Sh3zCuEyCzSfwpx17mVS6ZwfaNoCUi5yGVv9+odSLcRs4+n1i/jVhF5RK0TSgjVqoRYuS+j94J5OqOpkXgG4wWqa59b0Cort3xGffmFgYGnrF10a8Zb88Yr9/GYiPPKNG/ik2H8Sk8Olt5l6aotkk9nt9KqMT2MC0sliUDUentUWLngFJB//SvVrcuT0j6bmshy889yru9JEe4WmcDJVtY06dnFBNHah/lnz+2fxN7bfu/OcO76NxI8uXRKySLTxKRaXmXpqUW4/dUJtEB6xunOklB7HgNFo0DeA1w7yk/k9SDy0iY3DGPeJ202I5rSPTQnJf6K9PT558zjtwmBFKJjr3+76pHcxKcAzW3WkkGx8RiipMHt1V2ZQJnQRJ5je/6xDdv4aBKuY1taaeAcV/ASG/Q1o9955GSE9M8iUsXMDqC/UpYRNCxbVfIvzKKRWybZ3wDNZtMRDGzumaPscT38Zf45838YnIWUnGhtE0gAIZxev/NEAlQ4SgUFv00Eoyd/gxS8INwu2p71g1mLoXu/b//Mkn0m3a/8knH//MndrZbPSAaG20nVESqsjpM3JPjW/K7R3B4iiDJp5EARPVJ1HYLJElyaoHo+L04ME29mcp10gbgB8cqa/vRVdKphBMsuArJoTwDObJ/sMffwwIP0EmKi2498nHh9FZv4Mr2xWz2Cz4FqUa+JIXw2QHSSJ3Ri9YFrn1wrBoOkX3rXmKrRKjHgU/Zza615mZ2mr/rH9hXmHtJVdfoSQXsQrZMxHFzDFYtekUcwmAQD//LHY+/viwk7Et2FkW1x+Ksu/yKsMFiX3iWxS59sft/Yng0GC6/RBvlWjqVP762vQ/hJBjVJB7bozZpItlyB4W5f8j3VdYCyCUEA2AHx9uYbZsAEhJHI3LKnAN0Jzxhl63NMN7DZOJFC9250OITaroz8ctJ/V+AtgR99/UcefN5M6QEFMmUaz2sFyxzJqSAaM0yr9t+NOnr0ZorRAAQahWgPYaXUhS0PhS72ivKZQ3IOyeoBJXfm8e2Q4y4bVdIt6KlLVG6scIihjYGGkga93syUm/o6O6mfPwpwsgwtNPYZQ2VuySd3G6VdH48i8ZVG84o1RXQN35gIsqC15CJaB0Uc+IJmtv7GXyZko3slsyFOSl4stzyRBtCgx6sgR0wr8+RYgf+wH89LACCI0U7x8rfDetcE1P7fF35Ovrc3t6FHdPTy6fkLzL1ym0SqnBF02M27jYevtM55GYv4ywd61Mbkkh7vUa+Ciho/uRbyY2PcItBqA+lhhpBwB+gv3jZYp3e5lxkxVXNZkwYHwaGJURxNfbqygjPBmW35unT1Gf83vz0FGJZ/jvHkn8ywhNCTw8H8CXyEOhG9NMfE79cn8+LCEKwpDbV3gbB4nrXplcl3dsa+UVg9WtRsGgUq/0YB0aFrdzYXqSqK+PP3LrRi5knUj8ywJVWftSBo8AuJbG0BPfMH1KunH/vyjE9qkgevIvJ7xxt+zfdFg7LrFwap12EMLqBsceo4a+HhQ+YAQuTi6Wb0DUKVjI1CMvXnXMW1NuuqEvTAmDQFyo//6bceQprv3BsV9ICJDZij6n6ffvWSlnsImufXrPnj3TCnO1Sib2SNdFMaX7qkOHHj48ZAgo1WgCeeav64uFNHbM9J3q06juJ/xyTvze/aj7dUPG1s7rZT6flbPQ0eCD4PJV7o7IWgsfCzHQtWNHR4fsisMuSx76Ol++K/ohYYPI+Gk6+fRU1KMmpv5OXVGAgU8fRZ16+lz6iF39gUH9InfDOot3j6Fh2o7Ns+7eQnZM+yE0SuhzBRNHjHcfAjyijh3ilU6B7MJfH6QLSE08c/s29mCbCI2ifrCoELt/6/4dcf2OVkfUEmpU5A0/b1cUL68Lt2VXUJ4YQGwvo72KbJiL50ztAl0NEqEiy0NG3AJiowAIfJQFirLh5btnIfW+xj/ZnZkiKE9JZ0zIBs3gUdlDxNlRR9NZcfsYgFgmU+KyGdtj5iFHCF5FvTC5FcxspsjCpQ6MN3d8MTT0S8dDiZAyVswLWe8K4dfwd4Hfe4k3rG6i0YnezVMCiIaVyvqN1CIsnL4lEe4ycv6WZdtce0yJXS4HCtP63tx0nu1Lnkz6pHsEJuNDjKd3UDE0DdPOa0dST7yAs3h27UXqhRPvVtZ0pqrs2QUMX8j+009R1dNtGSQLV4AjHGFUvyHWWXlzFR/AZetsCxrl7FGojoQytSfJGaXIQorCKJZObUF0bJd0IiZ+48ZnMAcvqOzExo3xb98D+i1IPZLayZ5d7uQBGg5Rwbs3d5t6bOMt0SKMznuBXp4KZ0CUdx1Z0EZGAYToVvTwhOZcSvdluIKAS3erfqKDbA9hItLdd1NxDasTcwLi39gr8Y8AjIn/GhePEq89N/pPg7WtECefSIArYJRGWLzDw8w+POyl8gV5c5WlMqsRlzkVP4SIFwtfJvlt1wkgBhZSFO3sKmoMgqSBwuDNQ1+wry+zTuwgavRIfQekbUjcePkCjosm2X96SdQT5N4ppj4SXdIxbGrH7iiAT7FbSNSI+3JIfADwozsgS009VhR8gqN00tQhBBFmMO3sdmPhc+jsIcbvL/w18A8TrXw9Ut8FqQkbKCqfcGxihdFiO0p9DjpC7Y4yemxfAYR24iCW+mDO/x2/HHa8KcdHWAd8zpfq6MBJiSVrkybzqZ5e0s4+NA77AhBu4Os8nRvxf6KvR+o7oWP37585Qz07VxgQo7r7lgRHNV0xAK44ie1Ju/gotfPmwe20eNve3i7Xccm8Mcmac9SOJ0VEL6VxSGzVzn4rj9LPnr3E7tNSVuLR+PijtMiT8MZukH+Krhjtp4MRW/ATU5PtJsa76BKZaoq1+X3+qRLKOR9CUhzpue4RX7FFRkauGwSNevaszD+4tB12x0QHWFziiXknfv6idPLlDttGj22cFrLg3eur7cdEoubN5qiofY/ivwcehT/ROtdP27kkZep23FN5+1eD7r+7aWgmuWKxCEQKEstbPQz7WIi3RNqXf9z3Ha5zDuHdd52HvVfe0lj/lnqfwCzc/sVbpHW9K2rqewXx0I3knWmQUi+7fbyThuKYPrdnzzm8L4vC6FYr+HTa8QqU2ml62On3InaKex83eubEawP38uwBL94Mkqt8rEjrF3yswVZvOvHQxfsd4eRTzp9Hdrt496M9L5+yql16uJ3rw59+OjQkb7vHlHT0zV/pJL9jUg+hxqo8uB4hWvq7gkTdFJWGDXupllHnmd+Uwt8gOjpR/zgSo9OiszWXPc4B2TDp0E+rzp7dvn07Fv5fh0d48gX3LyZHsOXOog0U/hsIKbWzhJJOz58XxURebMdgsWBXjSC7bKrkwS5MRsd1HKbnsMeack4gpHiNs8pZxSgp65BMRTp7HXShzEjiJV3EvveF8OGh64eoF7yV3yinnyrCeC04GuHkalBm7hzeXoG6jBIkeG8arRmvbDBPCKuYbYBRve1PRibS9m+NnKtVZAH09k5i+7f3NBM7Ojp+YeW1e/fWlhDC4QUFxVzegGbWSXf5EDpwfHrFIKWwG54xNXxORoQ7fAh9AHeQ8ujpcffkTr5HWcNY2vrayshI4hdNRFm5CG8FKOr8VeyzqlIXNHt1g4QI9veeaVCHBkL8ppmZFhioTolwlT/AVTvIk5p0w+BWFuvy8V+jyvWV8B90GyAMlIWaVASnBLDjNStzSh/MYSPEfJ2JtmqAyoVClDkkvmqSNLyoGHn4hcgm8wO4g9upOA/9CkDeF9kB0jAVhPGyvkCFefvZZ6t5CQbeoHPeaB0H/HPgHTokwAYRj8L0BqoIf7jDSJjbLtPmdpC7z8M5uT1/B8RChfUb3ckDQ8LtrL+LHacKBV58McSmWxskG+k2K/JZQysVdbWAHLUNIBOLOnaYcgI5wB0dl5hSn5Jen6u4R+rTU17To+2/RN7AIKNMk6oXsZaR2kwtp9KEZh1vWt6wGFVjXHgwLy55xjmwaU1diwyzmfHtwIDbpLwHLCB8Vfuy90za6c8knVaZIpJKzOBohQbcKeXiGiwNT94Uhwl1hzpepi9o5VbcBPb/DcIFpDgWJ3yPGuxhyqB/H30/cvv6TC7a+er/NyXXUT5WXh2mm6mjWfLOrt7+QCOEp2T4+ky+/3n4V8lJpahV3DQdHZc5DN7CwqD+cBn3cPsqof+2E303dEPVGc9h6MdGecZNwbBocei/4/q+Z6KbgpJTQpafVyKcb27Ob975hvqRfwTp4g+sCByg0rHWxN1L3qZa7f85YQcMnqQ5zBS7Iu9+huV8n+l6zT+eiXrsVY2pc3SPDK/X2+X1CkkzX7McHeqV/3iEN0SlGVWlDzPjBnaAkCIG+j8eIW/2GpYVhs3kvF7F2yXufCP6L/zzEeqU3peV5bGHBwR5FYviDQqgDjmin8HVq3/v+b1D8oYHYaMlZokIwL4OWinvSZFT+h7jp/9d8haGABMDvAEBdDcRbS6Hgj45c/8zCKl9jiXQgi1y6AUNmfjgf8KoEdSPTic6myH9TJ2/mkOSRsvJOb7ovbL+6UQxH9xRS1eu/Ocr/UUIAyKlHlVVPaVGS/H/LfqMIObklCLAzf+LCE/vlH23seXG9Td/4B9Hl5qpYTP1o97Z/Mby7X8gmaJan312+n9GI36gD/SBPtAH+kAf6AN9oA/0gT7QB/pAH+g19H+P3AfcEiKaZ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3" name="AutoShape 4" descr="Résultat de recherche d'images pour &quot;ide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>
              <a:solidFill>
                <a:prstClr val="black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1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0048" y="1859895"/>
            <a:ext cx="830915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Favorise l’appropriation des solutions mises en œuvre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Améliore </a:t>
            </a:r>
            <a:r>
              <a:rPr lang="fr-CH" sz="2800" dirty="0">
                <a:solidFill>
                  <a:prstClr val="black"/>
                </a:solidFill>
                <a:latin typeface="Calibri"/>
                <a:ea typeface="ＭＳ Ｐゴシック" charset="0"/>
              </a:rPr>
              <a:t>la capacité à prendre des décisions de qualité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>
                <a:solidFill>
                  <a:prstClr val="black"/>
                </a:solidFill>
                <a:latin typeface="Calibri"/>
                <a:ea typeface="ＭＳ Ｐゴシック" charset="0"/>
              </a:rPr>
              <a:t>Favorise une culture de l’innovation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Améliore </a:t>
            </a:r>
            <a:r>
              <a:rPr lang="fr-CH" sz="2800" dirty="0">
                <a:solidFill>
                  <a:prstClr val="black"/>
                </a:solidFill>
                <a:latin typeface="Calibri"/>
                <a:ea typeface="ＭＳ Ｐゴシック" charset="0"/>
              </a:rPr>
              <a:t>le fonctionnement des </a:t>
            </a: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organisations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Favorise l’agilité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>
                <a:solidFill>
                  <a:prstClr val="black"/>
                </a:solidFill>
                <a:latin typeface="Calibri"/>
                <a:ea typeface="ＭＳ Ｐゴシック" charset="0"/>
              </a:rPr>
              <a:t>Génère un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 climat de travail positif et des équipes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motivées</a:t>
            </a:r>
            <a:endParaRPr lang="fr-CH" sz="2400" dirty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sp>
        <p:nvSpPr>
          <p:cNvPr id="5" name="AutoShape 4" descr="data:image/png;base64,iVBORw0KGgoAAAANSUhEUgAAAOEAAADhCAMAAAAJbSJIAAACN1BMVEX///8AreQAq+MAr+QAtuiTuTIAqeKPtDDeo1/9//8ApuABsuaXvTPxd66YvjPygLPLFx7+vQDkqWfFFh1iVKT2iB+JrS7/xwv3jx/9tADaWyX2hh//wg5fUKIAkWzxbqlvZa0UpIe0AAD/0ADyg7UfqIwAm3xaS5/xc6v+uAD/ywjZnFloXKjBAAD//fj3lB7C4Nj1fyBSP5n1dwBEfre8FBsAnt1njsHgsLGtAAAAaqvkYyrwZaX5x9z97vT3jgA/V5DXAADOUB773On+9fnJAAD3tNG0rtEmdbBNY5z1fgD0dyDh9fz47eLYGSH8rAD1oMVMN5dBtpxPmsMwg7Xz2Nnl7NX4vNbzZwDHw9z5r4QAbKs2ToqryN30k76krcbc2enuyMn84M7d6PHf8e3PQAD/9t6p3PMAXqTvVZ7Z57n2lEnloYyZ1MaBx7ckQoSvx3f/5Zl+xemhmsf+zmHtyqX91JP4o2GJgbv2z8KE2PT/6KC+z5dbvqijxE7juIv2j1n+1n/gTwD/57pbqc3QjDvv9eG13dSl1u//5Hp6nMeNuNQ6HY3zs53AvdrM7vvjWFzvqav/20Tceln6v4SmxGD5rF7/7rnsiItygKf/5GoALXr4p33IbG3ar3XVOkDtdD3ciYv/z0vBUlXdTlHtcnUuAIf/y3brUFT5q1Tahmv6xKLvjI/8ukDoMzrmc0OYxQD4n0Vlequ8OTzUbkyJsD+303K92XjE247/7pvG1aWx0Gf/98zajKbuAAAgAElEQVR4nO1di18T1/I/QHgsCAiiiKKAvFRkQUCkCqFIeBSzCggI0mDYBFAqiGAUUERFQEFJsahtr9X6qlfpQ3tbq9Y/7jcz55zNBvHR1mt/vR9H2WySTbLfnXPmdWZmGftAH+gDfaAP9IE+0Af6QB/oA32gD/SBPtAHeiuy0bbz/g8/HFNxb7phGh/cvT3K33hW746sSQeLrYwd252wYUPC7k7GXOfsLhe8kZ6R0gsPtpkq5998in+Kmk7++mtfE+7tLa4tr2VjCTFIG+4z5rAzu5cxpUdRehirugg08Hef7h+nkyuITsJubS38sWsxMfHx8WfO3AYe2uEfIMxlDP5fzMuLG7zIBzLTPB6P/ree+NvSBMILDSWIANDWxjoTx9ROFYACNC/zwgRUJgGk4qzLTGYss4U+piE6zfO3nvorSXE5HC7jWVMoUN/EydBfGSsvx/8njtAbL45em97jcrj2TOem1OdOpqe05CUD/2b4MPWYtv/PyNVwgMghnncHhwZfYUyFzV4YpbW1e6918ne+7mxomJ6ebtgzmZEOlFE1iK+20Jbd0FSmsht/B4I30PSBba1EB6o5xudLlpwCxaD2XSkvjk5LS4subvya3nhxhE23NjQ0VE8r6fVAI5x7yYKHHs2j66Pq3wTj1eQ60GrQARqqfVG/89M8ZT24PjI6cv1B67UX+PwC/ClArOgSFy7OPKfYAHk0XdN13UDY2Nhoe59AXkl7WqsN2obKXH30lL+jRrHattra2rY29uIZvnBZfOSnjo4OjfacVaAxBA6dXhLzsPHOR0hbit4bjleScsAHsLp1K7yiTjzhb/3+iPOj88TXqalfqy9SU1MvXMPh+8ulQw+HAN5g8qZkm21wU/Ig8R7BaRz5LQBH9NF//g5QnPT5eRTvrm3VrdXTxMfW1uoCeosPUuDlBD6OxcRvBHDPLsMmPjERXjkEKgQQxmVuSk4eHExOjstLZqrumcNvHfUAxvZ136wjgOv+859v/jaARIhwq8ulOJBcjlaOcOJ33P420U3P7sckIkR2IjV1Y3zihk6mfsHYpUbG1mTGAcTk5E1xmXGdHk9YrM7U2DCQNwxgNd7MBppljeusfxPCecAIG0A4ZbymbOMI2Sn4U38Xr57ZAAg3blQvbASAMQmdTDurMfjPkvMy4+LiNsXFZeYle5gWFhurzcWG6TBa183C56yNiM22DqeiNyiw/30b6nOlOTkr5xDhtO9FB8zDpudPokjUPI168hxt02MJwMT4jexaPIzRDQns0k8wSi99e4kNXKzLQ6qruzjoYWpWLFKYxjzWbJOAyb4Fl66wMMRy/j0j9OiahiaW0mpC6NzKQqOQYHx2006oyjp3b4hJTDzD1JjEmA0JR9mOVduHhrav6lBZi6CZGZuuqllhwMWwLEDYuBChfViBv/cDTLF77RwhCkVA6Kr2jVLmmOoODQ1egtAewd+S4NDQ54zt3p2QkHD02LENCQm7d4+xXzpWnT27akcH6+rvPy+HHij78Sykcbh07X4Iv4RBir/Z9V4Ang8vLCzkMwLQjQFKV4FpHhZMPUeEBBEAIkJ0MFSD8KiiX75AejjshatlzC5NkAr64t7dWeM7rXeXwhcDOvS5/vvUXxgeHtAfFM7046WxOBev6q6CAsPycBRMAw9DgznGJcEAEHnIWma4Wa5e+ra5+dt5frD9PBsOZAofe/atB6rpGH1n83W21GY2Zu6C2IVR2vU+JI09PCQczshe6F29PAckTWnO8tXOgq3S4mZTW/dPoN8EGInQg4IZOVj3XbIT3tZ2Nu8Eam4mjN4uOxJHCOb4NFoL7LPj+65rNxvNv3qzsT9iGI4Ostj/6wi94V30IwFdm1evzAFaufozx9atW8XVhd39jPuGnHC/iblmQOaDdcYA3Wagnfn5OFq9lsCAgAALRzjlsilT+DVzqGnvzZp/tcxeCOCGuyJCUJo2PT/Zd/L5f8E8b9yyxQoI+RPL8On81cuBVudfnwaEnIku2Jtmff4If1WZs4Uj1PM319TU5Nccn29GY6gLZqHilTx0TrumESHMbq2z6Kbpl7/8nBWGBAz3WwIKvTJ6gBfuXdM3dxtn2fAwHyfD/UOnjxOd1qe2IuckwimzWBGixYmTCvg4lH9837wHfAc9HxF6STaKeQj+s0LXCd4+xti9z40fbi+zsf7wgICggMBw+68rfDTxjhGCUgKECh+PSr/xugKwChzGrklzMF1GXQCdE8SIJ18TbxBCRtiG+Tdi+A2+RXv8oHPMkzPPygxTjUasQuTjINKVd4zwS2v7LOvqYvauLq+hfF0O3xil54hRhDM01G3jN1T0kFyg221s32OBUHtMoqbLKxE6Cwr2u2AzPV9Tqh+LLc1nd9vld/7okzqqBEcTIPSdMXFypNfNvrnJGncVsWG7F4hZ+DuObdUFBWa+OYGfBQXcyAnLyrqhqTc8rot1Vc4qW93FqquGeFCPM2+/JQKGqWKJAFmzp3orUkH1UH7N46s1+aeZTyGWGVhZU6iY4SebmvpCQ9/VVBwBqndnZ99cWvENcBBfkiwEZwloa4ERg9pKCAu2uZCFseju6bEtF/M2Oauq8uoG5zR5nD6H4hFoGP4iwrumW/FrCqob1H3zSEPf//v77+nI9s9ndxkQuzm+Jci8ieDQ7neEMB3+JieLbgG1My8Nqi6OEDxDhOjTFlMcYDUyUQ+jl7Qw13d1dYPJccBDPVZ+51XdGx4QYeEUFHLegd8kIgSNt+7dLCtrZI2fNzIbTsIfy8pufkksxQhXcHAU8U4NDn5HCJWR3N7cnknc7eq3WGDy2LuUYQsalAIhQnQCRtdUgUQI49bDY2ZarJa8iSjOxeZEhAJcXaUwJIggRgQFhncJSYIX6lZFxa5du8pAsLHvv7wHUthWBs8rKrbYECECPMm/5N0h7Ml1T+YiwvNwUkF2NgyTEK574TnmwvgFh4goC8QYreYI+ZBUNVMQW7vKH3G4hoeHBARFBKEOKEQV1HkMjVzWnr1s6VKA9CPul4HNzWYB4dKlS7PvoLcSvOTRSfltp97VKEVwuXh1A+GcAoeZxaJ4QwJC4LyUA60CIs0iQSIeBQjRhpZIOdwc/ogytT88JARsmsDAkPAgRis3CbsB4i1ECBBhmALzysDF+HEXIly2LBskDXfLBAW/I0mjTLoZ63EDxPBCOKkg5GF/CACEK08Iqwv8iCJuqD9GMc6h+YL0quZ5rCP3Ouf0xx5NyNWJCb5zOzHx6O1OMCzWcYQVXyL37sG05CwkhN1Rp0wa4hEHW15S8pfw1afX97pz69NTJtm5QnAsCu2WcCU8HH0ohTVs44FEf3zVrRT8FrFBgUQ9vry0NEdlYx7PGGOlQMdVsYLznBDCMwz9Aw8FEwXCLys4wGXL4PBHJoDdfLyWg2nwVyDmZlBsur4+ZQTmIULsh/+FCPAcyE6MdZswcnwiLqwj91QZwT5es3zlylJ46QHMRU9pzsrlNcc5wFBaojoBf53XABUgRIhLQQ3eq9jFmAEQ5uEp0xhVo6IwGMT2ltuslX8BoTsjnSCmp/SCz+RHYOc7DmzbZoAU6FrhpQOK7rkBo1TVdRZG0UGWv3n18pU5D5hWWqqyBzkrVy7fnM9+BTerr7svFN5/ASMUg8bt67ZwiLvusaUwG9srlhLCLetu4TR8YpzZBMxJnIgl5XvL9/4FhEpGRgpSxloQOOf7zYTCx9HQsLUBaOsepK20D89c+nhYLOjDOR3UYmxYlioQrizVkIdaKQBcvTlfCQ5d0od6XMWYMXtx+YXKrOu2CIgVjRVLK4rukZRZtmXLuiJgYZRvmD6N4ky0wigt/xPIrLWRxcVt8MncSUFCqav6aGzYDZ8GaJICraSEu+U6holHw8IwKghWzSjGluCVzzYjxNJ5mIJsrhQBbv4M2IDWs3qq6UzixtRnqanxMRrDQPAywngTYH6eLQBuWdeoPhGgkCYwDHQFrgjIGdvePw6x8uDBYqCD6/kcPnb06DH+hj5O4aLxUa4DusFAPElzI/rgwYP4ONScnz/PRrPCwsJGWayuAlJCeHonQlz+WC8t1VYuR4D5+5p40BEU2w+J8RtfpG6M39DJ7kiINBtpBi6j6Ddei+7fxEdY1KnfuidwdTItzVYbaf2jsqbkYHESEmBExpw5k5BwnyBqPBwGRDbZBInB5/BLtsjKvZV4JefzdXUf8yDCMC1sVIeHrHG4HJeaEeLq1VeXLz8OD+DoNw81RQl2dN/fkJioXkiMSdBY40frgLLNhC98JIJv3b/xR7EiUs5qo9Oi0/6wNF1P+HBbjGd9FJxa2ACNErgscdasm4ZoEzDRCsfZcMLjGPXQlQgLuxEWewMOzcqC1/VmimCsrlkN/zGSsbNZm3hEnwcdMJawIfHamZgE+hFr4yJEU2Ci+4lQguz3qO4mAGkrSQNmFFv/4DC1FScVJ0UCwNq2Yrg46m18ERUWQ3A06DxZqAu6r3Q3NXU/6aaLycrxLEDlaaVMHQfKApiwGR8fxc/vO02EYQFO4CJGRRELfQKS7W2LTqv1na5reo9DCIDup1eiHkWdMhywbpiIp/q6G8utQOVjx+4fG3t7hNbiWlbeVltiZXsRIaopLs7ZuADI9Cw0rGEKnjzJTuJY3WvD//DGMXZMRwOGRz6JQAfMSg/Ie37YFBXEtalun44rKS6muSH127RDsdunyTe7IoKwxrFNIiCLn+5MwJDz7oS3xmgtlgqmnHhIWQbPVPT5QHCQGabF4tDrbuqemIANq0xKq92bFtmmrazRUBnglT72ww8/iNX7b2Ai3cEde9B5r7crghYgmp5eeYRLqb89inrCQ2clxevXw8iJjCyOpo8p08zR6mLoUj2nIKxQgfziyICsytSEhA1IlJD0VlRSKcdJeUkbbE9g/B6NDvBqw4SdqY/jSfEFGMbSIqNrS6Ijk/SalVfnr67EMMwPdFnP0MHZFd9Ys/GUIzj7+u3oweIZP3r6G53pCoaTY31kZFIljIQ2mv4Uu4H/iLAvVITSn8qTNCLO3ezYhhiej7Th2NsiNEkmRPgM0J1AHoL6lp6CJwv3TgqYtcXFJeXFxdFacw1SM/gVMWMnjlwbi6GDKz4H+xIeu8TKg72fMlKCZfCfOMH2wtyPJGglSTROXWBFnIM/2L1iRNLFRGyiIcpj6mdibh9NjIk5c23DmbdEWO6z86y1nfHxl9mzZ+xyfHynnmWo+tgwrelpFEq2JhhrTXtLgPbOdA3xIARMDRJPDBd8wVNnHOF5EaKzg4vZtEJwBRc3VqyAE69dL8eONakWHxyuaYfDMY2sRB5yiI+ifn/y5FSUBLgCESaCrIABqsa8LUKWZqwa1JafiYnfqF640LlxY+IZTY5R4GZY03OGVhRZwKgSGRnkFiFGxuJPnDhy4kg8XvJZdGfLZgGhxd5lV7q86ESrRvSfAsf4W+vl5LBFthFCHpxFaXpSHL1ELPosQXzBoXzV4PZt8bn4o2+L0GCitZYdi0mMP4LnGh9zTAuTkRZPbCzYa1eWRJ36PSqqj2y38+A+glclljFPHFFfXGYvTlCSyWwRI2HaP9xlHx6228mo9YXGV3CEbUmGmgAdDsRDxLR9vkJekCWCJMAVTWyj/Jh6+62D/bWCiWDwjSXEJN6+fRSXp8eYFDTa1TBdfc768AeDg/sYysL+CEv/eXuXGIjXrh25xk6cuIBu+03goW3X3SKQMMPKMAYkEWH3lb4++N93BR+7MfvNZ3tx+4ivGmISHIxpcUGCDZLXZsLIYQGl/bYADVkDg0XbnUCiakNCAihznUcE59C9PUnzHzPYGHp4FlrekwgpOYip4BBZs8EJsrWX7cpmwxjFYl1exSJ/aOjSJbkL48WIc5Mt7XKRKnQ4XIqIBYcaGA3e4wy+cE187NqFt4NnLamsFb9V0gYOJjMtbmpz9EA4n5/8FegKEOp8hS9pGEvRL3B8nuhEhODOlpUtXZrNJLJhuUo2f7o5/7r83WjTObRZFRSk03bFBdK0YZr5gt0GiZeYLxEp9a3wVUZGguEkwaalRa9P49NDBa82LJbCvBq4RLEenp7VWCSi7sOmB/XahVS8sM9S4fpuyc6uqKjIzgbvwEt8VowF+ePwNyTlc2UlquLKSrCNSmrB9USISPDYoHQvxCchokF17QS/qM/eBmBbUiTm2nGjxtqGaXeRmMWMyxBhlCvhQYCUNDGuY+7ZrUZu9nd5jW1nDPh7qSeuocuXeLuxnVMjU7yEzT5sFxIXBZduaCCYfGhkWm22NnKuOUQE2ADjtGlRIo/4Bc8LfHbkLQSNDTPtAFZaG2i42jQCGElGnEcABIjiETw/EJON8M/EPdoc20ApQqmUIZQgTCk7RvBpmHotERYLKn+VwBnROKscOuUlmABBEPcQwAa/k8R8W2PKUkaZQHY59fKRNxluVrScCKKk6Mj1ZAmPUi6ImcIwPDF775ZYsLXj7KINyd/4jRtTeYYQ/3m7RekCYLhGjusVbBghYpqXx3fh28RjSTkmH2FAhOOr9uWzOFta6i5eXHPxOyd/fo0yysQoxSsac+QNEA8m+UMEFq5H85u77f4AESGO0Fk66wAvqAG7N8BisVMCTTwSJtDwLz7vZXYM43cxDOV3cakzpnOUnMrb+Iwvr8VLOi1ZCBiNpR9b5sWLdZzyMClV5QllMN1fwNTnWWVvQAjuC0IUGKMRYNJB/GFPlj9EBAgIre34n1kCIyKGQaOzYUtEoEXF0gNhDO8+aiBUAnCc9uNijB0Rzj9+rI516qXHNRTge2vTbFa0u0FT1LZVliyWzTaI8PLwXx7sDLYwbUOinBBiUiRueMNkTJMQiSIRYBIFYPQsP4gEMMx6s+zz9i/LKhojAoMsETDyFOBPYAQ7dv/+/aNI8CgmBq5ph8jlpkA7WN9a/vJS9bF2dWXNPlZZDAMn2oaaGCd9G4ydJD5mVVCZUhY5RZZYnswVYyoNlo0GQJwVb+BhJYZo1gNGTuivFUfiGxSiCTMRPL3Rnr10V1nZrorZ/vCAiCCvZbgrIiIgvN/8hdqNLIp+oz8RHhQBGCMiIkLs4GeozatL5x/opcvz58uLcWpEw2woT8NNNM6OJIqKNCNd53wZEOOT4MHjRSfbwCHSpCeAG354A8JyHmVLEkQRN26lGkEog8ZHG9eRqlvXPowrSSgigwICC30ZdtqN8djR0RvjYcCFIGYvDAwMCKKUAy/6iPn5NcuXr6zJb9ZrYdzgzAB7MQ1YV0nDJykSwzubN2/Oz2/mZkFy3YCzamAQaWCgxVlX18Luw2ygKb+Rpn0iFa28nkpqKxeQcPix3GMBgc3JiXkp4h/OFzSMvB7PuBhfetYoOx8RER6IGTQBAYEhQeeApdzVmp+/BC4vjproSCsrRw8xms//Ysb25W9eXbNPP04JOCyvrsp8qvj0GM74RKB43OC8f10oY6LvyknfM8Xb1d+P3sBLx2kwNeZNi2aTvb2TdhNJ30vHYLem0yCNXbSMwjU9RbZnbXESTYxKVkJ/BDApibHPVi+vmcc8FbxUtrq8GfOnM/OqeAQjRtKGDQk/vEbQqGgJyRQOe3+4XKAI8M8J1L+lqdF8SXyVUp+RkpExYrzfVnxQxHkoDBDLo4kqRT1Ybm9KyqRxKK17HJjC4ig++aNZbWQaa+MCrhjG6/LlNahNtOWYvOGsy2sxn0lcHrJUWMxm6/lVNBEc1a0G80P65aCjgRfU72OkTqlplJ3G2QjnPOJm9T3i/WiYxMUHUQ5q5EzqWdzjGkUuTK7NyMhYmyJsNgUX51q3HVCYlULQINbKQYaWJ3EBd3AvU0tLeZrfccTpzBNlC4KS88SgfdjR8cuQcdkaWqsdbFFqwpjEU5UDDPejwnAjAihy0/LzdwqvIL03F7Y9gonWYowkFxcjNoqTslG+oI+zlo30TE5O5qa7+bGu1umtBVMuXIsT0m199PrI9Wnr1/N4u5WpNWIi5yDClry8GUq4dfK82+S8QQnQqG4ga89sBJmJFiAIoQAYQsQxSg2g5SO+zTX79n22eTO9kkLnOykQgqQoLykpMSEURAjr6dgRibCA4YXD3JQ0kuD+IhzUsFrKp69eiggHBwbXDAANZibjQ3LmTB1N+Y6Hhy5pD4WL42poOMem9yzOxKe47qhicqUAFxgYYqAUTBzKx9WH5ShC8vPxBXcPspDlioJQYT3jVg8b9YndURQ1Sn3PJHCxPpd/F0+eUlwwpqygGyINQ4NbGmhJ5fCV/welyMtMpy0Zn7VkEu9mZlidE3dW4eaQGKaOhnMKSLDFEXZPCBaGhwQCOqQA3MCzEKkC9JrVMPtpRNRwhEJwSIRtPoSjZit2FBH2TCq9ucqkmLNObm66nC+diSEw9AfIvLEHxMpNMxxhspOyVasEQo1jE8GCaQK3GEK171QUIIy60s0syL0AEyEXuyRC0NF8csQSQtar5Pb0uN3irMvJALKivx6rjXL7DrejGq5W9bpzmTt3UvBQnIc4G7VRJrBpWePjQrmoOipwD/c/BgfYmqqqGXhwbpqpqhpssdXRNSJ5IB1pL77kWmyUPg8Ojnr0CKOzakAIwgqSFBgCtmb4eYlwZak0E0tpqxA2KUrLo3FwVWKs7KqqzY3qmqpq+uicxjCrLddtPpaC2pKFh0BY/MQx3kB7CQPQx3NKS+HX1MeY2KCzqmTmrKqqQo2BjzOsJY4Z4Ix4D8pRx2LCtHtFaDAPsiohgQQvIMCC+AItXmYJCDEQygRDptXwR5QxitSHJRgBsVE0MEwzf78apgpwihjXinM/IZzG+djYsaPjp1W/cISqpnk0mOjLMQ+5dIySkZfn6y5/dchsm3hV3xCg069LO8MrM1UXUhOGQSg6q4RzfP12S2CAhWwaS0CgEKaeUkOnempUYGBvvXvS7c511/dOog/URkGskjRwgUb9SnpBO0721uOFcNeP9LiZsrW6gFL+lK0F1VuVoY6zD5nWQYeiDNY0Np+/eiVBRIArl4MHUpXnd8oDKHC0X7ZvZ0ND6qWzq4bwcp0DQcPOnZteBOTz58+7u7ufP29SQoKCLMMU9pOKvh/Mar53tdTgTCmI8pGU9PRc1tvDJtPTM3ptxeujSdKg4q7V58xfP6fDsfVwHXowsyPD7diG2WL7HfsxVWybY+jsF3DQQzo0Fi7iqApiG5MbcnI4wNX5+2Am+lltm5z4kY5VZ/VLP7Fvt6/qYEoDhnamMbjj85pN5JiiZFhEuCDxfxhGK6HVpJGBuzmPlQxAOAKKnNWnp6ekgxMUHV1rAxcoLXr9QTZqskX1OTqWJ+fA1ZgUuamUC1cNCA8xA+FVD2XAgV+xGjEC4cJ/PvywM9l0Us5NuD20Y9X2Q0MP9bOrCGGDWM1ZFOHUgdbWba3AuoD+iIUILZaAfs7CHDlMH5SW1nhSUlLSUxQYdfCACNEJAucONBr4zWqs7xtGNYbHphM+4GEupv0ZiVQHvF+gyMeKL/BhiIceTW3m2Q2YML968+ZmPCLZxMRBstmKOnasWnXop4erVu2AUeCLXlW/jFA5gAk/2xys36IELXhvuKsrKITCaJ6rQgmPlT6e01k9ptv0pI/0Ys5Nr+2giA+g61PMTDMRbdSRDISIlJKy1k1pfwJg6wF1+7fIj7MgM8JwCU+NDRtXTzfn+4ibwQMm9ymZ5E5jh0Hw4T3VPKWnobr65foTV4HL4XBMIUK2sP7Gy7wBw/IjXEncp7PvQVOaUooyMKmI3GdudR1Mwwi5/AJMAaNjM/ihGYxtPbCNF0hz9+ISsIhceUzFucErvHQzaYpzZiDZhHAweXDGCT9iZDMQCoNeAshclK4NJtTwwlmI1BVEo1TV53Ie0AueUly8sI+YCGQprSMS7bWCGjQsUx1D5JM+Qr0oc2ZhO/TFdpyHQ2d/OoTakIIk436OkLNqMA7LMQeNV2zwbNOauEFfWw13T29vTy57JXGETgfzBi5SfNNvsSj68ZU1paVSfGilXA8bv9gCythXiTZKtox800O2jWwJ0YgBcE4DmclWZutYtf0neAISv2NIxhJ0JTdXmOjoVWTGbaJ6U2MiDlL16aa4zLpk+lV3PY2RtRmvbJniorKjKSezByxSBhcxDBq4BlXwA/HKWCkK8XwhWm3JeQNVVQOZg6R4R2WAXK76C+M0C4VI+xZMAfoPRQszv0ueyVO0jlWrtn9x/eF2kIfSNoETBsogjC11mWviBMJNVTj+bE4CiAjj1uQl4/EZktb6vHF/cmJdiAuVsMXy0lUYDvCyfVw/SVl6laupzzjAi8LcaLloBhgbO+fRdc+cYX9n3WCNW+4gwjtYo+1aAx8bcDKUh5w6hIuQu1acLlpBeZk+hH5EANdk1s0wdzpPMSSR4F54+pwcqAwdBU6QKxELIXYFgCC9nk/qSQxTlVgIaooAJxv2FPaBGA9buAJgCpPfmmVF39xqZ98UwVVFs2umhf3iE4hi+NYLmZSxNpc56wDhYhA3EcLMzLwB1mMAhI8tOhcdWwvIxt+PtXbeiAUFqbSiso9nUK4szXlw9cFjAigRKpm+Y+uY9jqE2h2RPDR7C8DRmK4CB8ggmMP4jXSqI24Yez0YnyEmLoS4SbAws26QTRJC0EMpvb0Zk+xlUsCGwgHqQgNDoXx8E9kjUH3M52/eLGwMHKAcIHf0nXUmhDZ1fOEahw/guHrThFCpcs44W/wEu/pDQsJ9ppDqZKhEJcKXIBJAYmHdAExDwJY70pOrANge9jIpaEMVTE2hAt7mYl3+w9RLpY1DwsZYKYgsjZ00D50XjVHaUmdj4zw4/jLAsKwszUB4l1HNF+Mqzn6e1wSP3T5z7baqIEB82pMyiVFEH8RNPnwCYCbGTd0ZvfIMJlPqF0HITLnawEOvf7UmB6xReuFqbkehJYUAd57mPBxoGaiy2aoGZgYAYVjWIhA5wFirUdB0j8FnnClCYOMAAB2HSURBVC7nDNrTXZglX9jFF8aPqGAF8pgOBQQIoZiKJorjYzQvr66F9fT4EE6mLMbEhgOUrw0WxoFtyDQ/q2aYs7SZx9lWC+I5lORgD8yAqLENDrjANq6qoiTNMH+McqljlNKHiG46L2YOsmRQiXVV3sKQkMCQ8AjGcHH8hdqT0itG0SSceZwPYpwJngSYd9HGeiaNUacoKYtpRNf0NDV+mJ6eBg/SYjFBVIYtvJR1qJkMxRpO3FrcSc7UgBPtp0EQo64ZZxWuxC1YxpEAs3T2uZCWs7dAzWW6khlIigF7eBD8SBfaw5hixkbqZUx1pBfriPN8EH20hoYosDAPQ80+LLkjr1AXEpCXlqMt0g718gWxYXAW1ZeJH9NSBZb+oMsFG1bVIlOJX8ZHibeiAvYuzN68vMHMAeBBi51GiT3IO3bmROeLC0c6pfWVm16PDcHyOETAuMaHTwDMA1HKlHQf30ZebbnZu4Zx8Uss8hEblWH5DF8f9nHWZi63tm0SjedgE2czrVP5wUOEcIwogIXRWvcd9jK7+N13NpmkkRsTf+1C5+3EGLcwTHrTQTqKdcNMgZETPSOAF6uIcfJkJk3sXEDDvoo5wTfF6/c8IigwiGO0ol1yy/fRGcPmp0CR/tJKXBaBxNBN+79R1ti+v2u+RCIBZbgzIRFkKS5z8pBjbo+CI+47sWqYyUFmChILpXxN3xiarx6j/eFBQf4ILf4AgY1BgSEkZf+TvSw7m2fFckp+acefFB7+unUXa7a+byyaxZq0u75rROEgr1elDKwNu+/zABcT8qbqO2P5vs5YARZ08TvubxheRf2rLG9veEBQUIQfRK9pkBoIyRjIXlpxz3on2/fpGWHzO83981R9aIjPVAXE9B7G7lTs2oUld8jGz3ft2pVtQKTCbpj6nURNk708MI4BLmQJRg9fRUIVj4irMVn/Kh72hwQE+COkTwz7AcQlXrzaFRUgL2aXys/anAMS4WCLkbp5nVbhTlMjommXMq3YspdhbSHWozFrGRY0baED7cPgnA1jwg1pfR4M4GFYjHhIZd7Y+IpePEouXJH6ehyeSm/9SD2YNouhjECEfsMUL6vdbxoGBdAKNWusIHHxJX2wZSB5Tdwm4ZpWgcO2iYfETudv3rkZl+GwERHWmBLCpbvK2tmP37NbZVTORB8KCYSf7ccpERHYj0twFO2o7+mpFzEPMDRtt7ZgYyyjJli7MZ4lysYmRQBopL5nsn5khEJBKYuImyAKBPsx0U6erz8LQxDhLS4PbyK7Bgedg3HotxFaMKrWzNgGkqmDwma+DnedR7e9CluHlTC77rGyu2wpFTTRTFYKEaEFtXBEQADrXWsEdDhAXH+1frRuC/mVclzzRALcc/uCeLluAogXZhHjNCL8JYh29Cr8AALCQq/kXjsIDTYziItBGFFwishCpo0Cm/M1NauXw9++GjRdHdgvkd2hYp+KoooKrElbtkycb2FIQEREP0OA4RZEmJHiC1oBwLX1bMuyLcuy7xQ1frOOc1EN89zw6LQ02UssR2A9OAsFwkWMU1xxopnog8jM01CwMKQQp2cj1pJTutcATHRXHhrEm2yMO6U4WAfYvtWafnXOozJwkqf3uLx2xx7HLay9o5qtm1SwJU43CH46sIv1BwSEhJ/3RbekQ5uxtrc9e102deWxZvPWXxqvbvQhJIhuZgBMSV8MIV+wMCCijvJGLADIVxLRuiSUhJDVkbk4OEAGYzK+OsCOLxdfvPKxvWHPtAMz79s/Mpc0rVv3EZdK/VTP2EUPXsO9F/DI0b+V/c0sP3YZN4l4Wzce7+ODGqEpTAAEhC/HMroKF0DElgdMEftyjKJ13H5vVxmgs/1YdvOWWoXzL4+b/XFoENPyJYxSYwVHn9MaGvacO9fQML2wpklqLkrhcLlwC/NqbcYCWjv5Zba0D25y4cQzGmkzaYzpERS+AmDGy6LGSyu/JE/5SI0g3W4wMIgXXof3s+xs0Go37+3COvkvnQgoL9NnLhLCTCfLMb45VkODnmx6tXNszJcfuTctutJITdk3NLSPx+JS1i4k970KifBuhThe5X90RQTEHrRj5ex92dFXCsN5AXkQxxgRQS8P833JwfDCLqHVqIh86V0F14PqDHsRTKlkeOEiY1eNJRwD69gPu5GOCnu98mBx8cFi8R7F7PbxM8ldQG52s12qiS+LcDrqHpyC6hxV4ErJlAJGgjuF8C0ejgqi5ITAQLk4ytfTvAGCgZyD2B5AFJSjuF96B8HYLkqTEW3FTL5ooj0W3zsnY6pYc0+0m1fvRLZFRlYKhBqB22dEgRWH2fay3TVSZm1g8DHPeFisR9M8sWHorNTLSYsfqZfi6WWAPANDLHAjJh41xZUozsBAnpYBRqmo7+TifnCgpcowGslQbGmhRROJTAZYNV5/RTVYhCQSXZFIPky1xxgFfiwQOgrQH5/2gfzRd5roX1K4knd30zHyuJZPXdKDNHHXrl0sGtUlc0w4xhARyLAEEANF3kkhcLZonVHCCuJeGcA8OjMN8lUhlUMzlhFFAVbimaMxvI6OSh7KedasrlOgm0a20jrFF4cPGDGqIjD1fizbtWuWGxsekbAcRjyUXTVUxUSLAMTOfUYaDWLs4mTBhAzJwPBC/0WbclngLPlkpCbpnqui+uQBny3sKGXYYWnS0Q2EcK8BE6cUbvnFaMXA7bQDW4sYJzorwzu76MvHzQ6n+GlslPaG7FmvkcpWKLIMX973C/hbDyL56sAaH14qOoRLLOpxXNQQouZqaWnNYxhMRxMT4+OpquVMDNWAUG2rrJPB/D7eJcSBCyitrQcUmTpCXy3CO1b+6FuRMn78un78uL7v9QgNdr+a3G6ziIosXw8AjapW7RAbOqRqDxn7rAZjqqQR1Tm+vqGxM5jqShd5LB4RlmPCOvZEwDOefwDo9MdYRjzlRJgHEJzLSNK37uKPRb4WWVifVWuUSjIKaz5mb0F61vgNfmWqkusuDpoclklcD80womAoKlBWlEgmHlLZpQ6VHbKpYgW+NOfB41Jskbl8df4QOwMcFKPozDVmTYrEnGBrWmRxCZvXH5eCTskpndPnGU1CxvOlBMLGoptF91Ajfl/0+Wy7LMqiEXQwUhS8YHUKu/qGYUp0w+OhjDRbHUnIizI+4U6XxrDMvLNShZmv0u0Q5s7YVERIPSIkUZ6BDgiNQoHb19jepOi0tLY2XPGvBWU4X1p6dQ6TZ/axqSke9nM4pqdwPcx2p6KiDBuBzLZ/aWOzZeCbFhHAYk58mvARbhq1ryR1VFUp34NCeIhSAJQODa4OcM9EMK9cFoIcWnUWaZUmekTIPApawNHY7a+N39h4hJUU86KH6MikSkQI47oUs60QodEqhRDeyeaNQNiXqDN+RDtjXSOmMxppfvSlJlH1etKAg9SWJBOUeF6LreqiE19WBL6RSbe7N53nI8p6aIOHQ4eGhi4dAnl62hz+5x0UAJZRePVs42WQUjwteH3SwRJEmI9B5nxdG1K2KgUFW6emprYWFChbXdgpgzuV1rKyWWZ4XeWUdEul0VS1ZBJVb+IhHEmNV+sy11CzbX7ngh70MkVoQRGP5SX+CHmuCBsaYtfzRfh/pUik2HmaHdmYKi3Sy6kbX7A2GKOc0KK5Tj38Tl/fp7q28mwwpsADzMlG7nFV2NiXFdiuhhqdfMP2Fq8Hgwh5GIl10ZpnbkzTxmI9bzFMqZoeE3LjKKvaNkjxiRFioJiAI+ncNeFm816pEYeGJFDsjiFj4xQdb77ENm5MFVV011JTN8paSEUfvXHDPwe8wLyvsMaPsE8GuM3sZoWVEUBs5bIXOWcDgvFezobya3LYsWMgq/KH2OvJMxqmYmao5sxc46RXqigxh8anPKg3nTvQ3B7x6UPK+tHxJ+b3AWEe/j5OuHb94kIqL7tMvfzshfiEbLRhxjjlNHadqBo/olYgS++yioqiomzqA/JRESuRJjuzgTTdV7O8VB/16KWYHPZa0sbDxEKKM0+wZhARyoHJaZIQ2qxUulO+VxTwqI2YuMWGLsmB4tjv3O9nPV0jWdNpKoSUtsm4aQIpW40P0d4d6l2+LHs2O/vWHd7n5KNGVpJkfAAUMkzj5XNAILTn2WtJIAzLuiGb3bvI31PS602mLCK0pUVG1oJZUs7KQV6UsMZftp89i+w7DdIUmKl89enhw4f/9clX4jOd1y6kXuas+zr1wokXpLhEqVFYVpY5Y9rIneSpvrOiOzuGPThAbOVSst4wF6OtTG/Ox9Te1Vie8nqE8qKOe1yZPLZbtQYVoju93sTD3Pp6d21SZFq0zZZWwmqxCJNhOsX2s9+e3g60quOS61+HP0U6fPhTvFJHY7A6SUqaC1iChZ29RgEa/8FY80lsFY+UnQkTEWidQfjsG0AYaTR+iIQxtO86nw7XL7E3kCbsPZUNUqqxK3kQR0pvj2Jevsqd7MViUzBK0spZZFrk+mIrIeSEOSP7DxsEXDzG6xFFFavKa7ASAWGsSh2S1RsmhIrTQIhFzmjRLCR4cW+0VFa10X/2Dgp42wLWwmPmvZPMNErdymRvLWbptYFpihUuScU8YUQAXNUx9PMnLmfL/v0tTtfPH4MNIyrM+MdfbCSEGzqZkTQlWyoqjmns3Se8JlSJvKjmZapME/WY1rS0P4PQ1jKQTGHsqk3JGE3rWRDX6e3ZSxp7b2RtG9ZgRrNfdhg5Mat2dGifyvnHvjrM2A8xiVRhduJFp9r54raoMhtjHmP6cYQukZJJHYWV/TI1E99Sn/f1nTS1a6tNa+NMBMvvzyDMzIxLxiSyAYyAZmba3Fw9GK5lurv8IK8B4cUftZSn3cGTfoDYYR/CT9EhFBAFUZVZQqdsH4kxevr6baKX5layaXjyKUC0i5YDK1b0GWcIlgJZi7a0P4WwpW6NKekB64tw2dk9gqsCoPZp6bmy1qhyq63VmpoOmWhIOfyVy8lzBJGHxxI4xHiBj8roAOGonH5zxExfu1BJPHXCJQFS72wia3RbGzepatPS/kQ3s5Y6mSiHANdgyW1vL0PvEEgxCmQ4qc95/+Irpk6NLft/hkn4yc8wFX/e72RjooYunpOoo1PZjTAu29UwM8ICM0COsE/W4BMTy2vTIuU0xKLM6Mi2P9oKyylS5URaFZb9uU3rAH4L5cblXbHiV6O4b38Ltof+6iux28kLgxMlUR3dbph9sdwZmOMpfnbZLrTAwIedCg+4WHdw1JMrV06qfYgQW/Wk+ThXSz0D/mBnQdtFkWdFId68uhms6PF59+Y1SBNA2eURL9H+/VNTP8MQnfqqBXhI9w7wrxNM2P0DU8G4QANIi43lIsfULtTXarJ1m8KeiwZRfVhbh0Y3el58+pWIkvo/hpDV1ZkjoORA+WCZ8x7YCn+Sh3zCuEyCzSfwpx17mVS6ZwfaNoCUi5yGVv9+odSLcRs4+n1i/jVhF5RK0TSgjVqoRYuS+j94J5OqOpkXgG4wWqa59b0Cort3xGffmFgYGnrF10a8Zb88Yr9/GYiPPKNG/ik2H8Sk8Olt5l6aotkk9nt9KqMT2MC0sliUDUentUWLngFJB//SvVrcuT0j6bmshy889yru9JEe4WmcDJVtY06dnFBNHah/lnz+2fxN7bfu/OcO76NxI8uXRKySLTxKRaXmXpqUW4/dUJtEB6xunOklB7HgNFo0DeA1w7yk/k9SDy0iY3DGPeJ202I5rSPTQnJf6K9PT558zjtwmBFKJjr3+76pHcxKcAzW3WkkGx8RiipMHt1V2ZQJnQRJ5je/6xDdv4aBKuY1taaeAcV/ASG/Q1o9955GSE9M8iUsXMDqC/UpYRNCxbVfIvzKKRWybZ3wDNZtMRDGzumaPscT38Zf45838YnIWUnGhtE0gAIZxev/NEAlQ4SgUFv00Eoyd/gxS8INwu2p71g1mLoXu/b//Mkn0m3a/8knH//MndrZbPSAaG20nVESqsjpM3JPjW/K7R3B4iiDJp5EARPVJ1HYLJElyaoHo+L04ME29mcp10gbgB8cqa/vRVdKphBMsuArJoTwDObJ/sMffwwIP0EmKi2498nHh9FZv4Mr2xWz2Cz4FqUa+JIXw2QHSSJ3Ri9YFrn1wrBoOkX3rXmKrRKjHgU/Zza615mZ2mr/rH9hXmHtJVdfoSQXsQrZMxHFzDFYtekUcwmAQD//LHY+/viwk7Et2FkW1x+Ksu/yKsMFiX3iWxS59sft/Yng0GC6/RBvlWjqVP762vQ/hJBjVJB7bozZpItlyB4W5f8j3VdYCyCUEA2AHx9uYbZsAEhJHI3LKnAN0Jzxhl63NMN7DZOJFC9250OITaroz8ctJ/V+AtgR99/UcefN5M6QEFMmUaz2sFyxzJqSAaM0yr9t+NOnr0ZorRAAQahWgPYaXUhS0PhS72ivKZQ3IOyeoBJXfm8e2Q4y4bVdIt6KlLVG6scIihjYGGkga93syUm/o6O6mfPwpwsgwtNPYZQ2VuySd3G6VdH48i8ZVG84o1RXQN35gIsqC15CJaB0Uc+IJmtv7GXyZko3slsyFOSl4stzyRBtCgx6sgR0wr8+RYgf+wH89LACCI0U7x8rfDetcE1P7fF35Ovrc3t6FHdPTy6fkLzL1ym0SqnBF02M27jYevtM55GYv4ywd61Mbkkh7vUa+Ciho/uRbyY2PcItBqA+lhhpBwB+gv3jZYp3e5lxkxVXNZkwYHwaGJURxNfbqygjPBmW35unT1Gf83vz0FGJZ/jvHkn8ywhNCTw8H8CXyEOhG9NMfE79cn8+LCEKwpDbV3gbB4nrXplcl3dsa+UVg9WtRsGgUq/0YB0aFrdzYXqSqK+PP3LrRi5knUj8ywJVWftSBo8AuJbG0BPfMH1KunH/vyjE9qkgevIvJ7xxt+zfdFg7LrFwap12EMLqBsceo4a+HhQ+YAQuTi6Wb0DUKVjI1CMvXnXMW1NuuqEvTAmDQFyo//6bceQprv3BsV9ICJDZij6n6ffvWSlnsImufXrPnj3TCnO1Sib2SNdFMaX7qkOHHj48ZAgo1WgCeeav64uFNHbM9J3q06juJ/xyTvze/aj7dUPG1s7rZT6flbPQ0eCD4PJV7o7IWgsfCzHQtWNHR4fsisMuSx76Ol++K/ohYYPI+Gk6+fRU1KMmpv5OXVGAgU8fRZ16+lz6iF39gUH9InfDOot3j6Fh2o7Ns+7eQnZM+yE0SuhzBRNHjHcfAjyijh3ilU6B7MJfH6QLSE08c/s29mCbCI2ifrCoELt/6/4dcf2OVkfUEmpU5A0/b1cUL68Lt2VXUJ4YQGwvo72KbJiL50ztAl0NEqEiy0NG3AJiowAIfJQFirLh5btnIfW+xj/ZnZkiKE9JZ0zIBs3gUdlDxNlRR9NZcfsYgFgmU+KyGdtj5iFHCF5FvTC5FcxspsjCpQ6MN3d8MTT0S8dDiZAyVswLWe8K4dfwd4Hfe4k3rG6i0YnezVMCiIaVyvqN1CIsnL4lEe4ycv6WZdtce0yJXS4HCtP63tx0nu1Lnkz6pHsEJuNDjKd3UDE0DdPOa0dST7yAs3h27UXqhRPvVtZ0pqrs2QUMX8j+009R1dNtGSQLV4AjHGFUvyHWWXlzFR/AZetsCxrl7FGojoQytSfJGaXIQorCKJZObUF0bJd0IiZ+48ZnMAcvqOzExo3xb98D+i1IPZLayZ5d7uQBGg5Rwbs3d5t6bOMt0SKMznuBXp4KZ0CUdx1Z0EZGAYToVvTwhOZcSvdluIKAS3erfqKDbA9hItLdd1NxDasTcwLi39gr8Y8AjIn/GhePEq89N/pPg7WtECefSIArYJRGWLzDw8w+POyl8gV5c5WlMqsRlzkVP4SIFwtfJvlt1wkgBhZSFO3sKmoMgqSBwuDNQ1+wry+zTuwgavRIfQekbUjcePkCjosm2X96SdQT5N4ppj4SXdIxbGrH7iiAT7FbSNSI+3JIfADwozsgS009VhR8gqN00tQhBBFmMO3sdmPhc+jsIcbvL/w18A8TrXw9Ut8FqQkbKCqfcGxihdFiO0p9DjpC7Y4yemxfAYR24iCW+mDO/x2/HHa8KcdHWAd8zpfq6MBJiSVrkybzqZ5e0s4+NA77AhBu4Os8nRvxf6KvR+o7oWP37585Qz07VxgQo7r7lgRHNV0xAK44ie1Ju/gotfPmwe20eNve3i7Xccm8Mcmac9SOJ0VEL6VxSGzVzn4rj9LPnr3E7tNSVuLR+PijtMiT8MZukH+Krhjtp4MRW/ATU5PtJsa76BKZaoq1+X3+qRLKOR9CUhzpue4RX7FFRkauGwSNevaszD+4tB12x0QHWFziiXknfv6idPLlDttGj22cFrLg3eur7cdEoubN5qiofY/ivwcehT/ROtdP27kkZep23FN5+1eD7r+7aWgmuWKxCEQKEstbPQz7WIi3RNqXf9z3Ha5zDuHdd52HvVfe0lj/lnqfwCzc/sVbpHW9K2rqewXx0I3knWmQUi+7fbyThuKYPrdnzzm8L4vC6FYr+HTa8QqU2ml62On3InaKex83eubEawP38uwBL94Mkqt8rEjrF3yswVZvOvHQxfsd4eRTzp9Hdrt496M9L5+yql16uJ3rw59+OjQkb7vHlHT0zV/pJL9jUg+hxqo8uB4hWvq7gkTdFJWGDXupllHnmd+Uwt8gOjpR/zgSo9OiszWXPc4B2TDp0E+rzp7dvn07Fv5fh0d48gX3LyZHsOXOog0U/hsIKbWzhJJOz58XxURebMdgsWBXjSC7bKrkwS5MRsd1HKbnsMeack4gpHiNs8pZxSgp65BMRTp7HXShzEjiJV3EvveF8OGh64eoF7yV3yinnyrCeC04GuHkalBm7hzeXoG6jBIkeG8arRmvbDBPCKuYbYBRve1PRibS9m+NnKtVZAH09k5i+7f3NBM7Ojp+YeW1e/fWlhDC4QUFxVzegGbWSXf5EDpwfHrFIKWwG54xNXxORoQ7fAh9AHeQ8ujpcffkTr5HWcNY2vrayshI4hdNRFm5CG8FKOr8VeyzqlIXNHt1g4QI9veeaVCHBkL8ppmZFhioTolwlT/AVTvIk5p0w+BWFuvy8V+jyvWV8B90GyAMlIWaVASnBLDjNStzSh/MYSPEfJ2JtmqAyoVClDkkvmqSNLyoGHn4hcgm8wO4g9upOA/9CkDeF9kB0jAVhPGyvkCFefvZZ6t5CQbeoHPeaB0H/HPgHTokwAYRj8L0BqoIf7jDSJjbLtPmdpC7z8M5uT1/B8RChfUb3ckDQ8LtrL+LHacKBV58McSmWxskG+k2K/JZQysVdbWAHLUNIBOLOnaYcgI5wB0dl5hSn5Jen6u4R+rTU17To+2/RN7AIKNMk6oXsZaR2kwtp9KEZh1vWt6wGFVjXHgwLy55xjmwaU1diwyzmfHtwIDbpLwHLCB8Vfuy90za6c8knVaZIpJKzOBohQbcKeXiGiwNT94Uhwl1hzpepi9o5VbcBPb/DcIFpDgWJ3yPGuxhyqB/H30/cvv6TC7a+er/NyXXUT5WXh2mm6mjWfLOrt7+QCOEp2T4+ky+/3n4V8lJpahV3DQdHZc5DN7CwqD+cBn3cPsqof+2E303dEPVGc9h6MdGecZNwbBocei/4/q+Z6KbgpJTQpafVyKcb27Ob975hvqRfwTp4g+sCByg0rHWxN1L3qZa7f85YQcMnqQ5zBS7Iu9+huV8n+l6zT+eiXrsVY2pc3SPDK/X2+X1CkkzX7McHeqV/3iEN0SlGVWlDzPjBnaAkCIG+j8eIW/2GpYVhs3kvF7F2yXufCP6L/zzEeqU3peV5bGHBwR5FYviDQqgDjmin8HVq3/v+b1D8oYHYaMlZokIwL4OWinvSZFT+h7jp/9d8haGABMDvAEBdDcRbS6Hgj45c/8zCKl9jiXQgi1y6AUNmfjgf8KoEdSPTic6myH9TJ2/mkOSRsvJOb7ovbL+6UQxH9xRS1eu/Ocr/UUIAyKlHlVVPaVGS/H/LfqMIObklCLAzf+LCE/vlH23seXG9Td/4B9Hl5qpYTP1o97Z/Mby7X8gmaJan312+n9GI36gD/SBPtAH+kAf6AN9oA/0gT7QB/pAH+g19H+P3AfcEiKaZ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3" name="AutoShape 4" descr="Résultat de recherche d'images pour &quot;ide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Quels bénéfices ?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82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99592" y="1482999"/>
            <a:ext cx="757765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Années 1950: Le publicitaire américain Alex </a:t>
            </a:r>
            <a:r>
              <a:rPr lang="fr-CH" sz="2000" dirty="0" err="1">
                <a:solidFill>
                  <a:prstClr val="black"/>
                </a:solidFill>
                <a:latin typeface="Calibri"/>
                <a:ea typeface="ＭＳ Ｐゴシック" charset="0"/>
              </a:rPr>
              <a:t>Osborn</a:t>
            </a: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, en mettant au point la technique du brainstorming, sensibilise le monde de l’entreprise à la pensée créative.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Années 1960: P</a:t>
            </a:r>
            <a:r>
              <a:rPr lang="fr-CH" sz="20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remier programme </a:t>
            </a:r>
            <a:r>
              <a:rPr lang="fr-CH" sz="2000" dirty="0" err="1">
                <a:solidFill>
                  <a:prstClr val="black"/>
                </a:solidFill>
                <a:latin typeface="Calibri"/>
                <a:ea typeface="ＭＳ Ｐゴシック" charset="0"/>
              </a:rPr>
              <a:t>inter-départemental</a:t>
            </a: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 de Product Design </a:t>
            </a:r>
            <a:r>
              <a:rPr lang="fr-CH" sz="20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à </a:t>
            </a: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l’université de </a:t>
            </a:r>
            <a:r>
              <a:rPr lang="fr-CH" sz="20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Stanford (centré sur l’humain).</a:t>
            </a:r>
            <a:endParaRPr lang="fr-CH" sz="2000" dirty="0">
              <a:solidFill>
                <a:prstClr val="black"/>
              </a:solidFill>
              <a:latin typeface="Calibri"/>
              <a:ea typeface="ＭＳ Ｐゴシック" charset="0"/>
            </a:endParaRP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1987: Peter Rowe publie </a:t>
            </a:r>
            <a:r>
              <a:rPr lang="fr-CH" sz="20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«</a:t>
            </a: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Design </a:t>
            </a:r>
            <a:r>
              <a:rPr lang="fr-CH" sz="2000" dirty="0" err="1">
                <a:solidFill>
                  <a:prstClr val="black"/>
                </a:solidFill>
                <a:latin typeface="Calibri"/>
                <a:ea typeface="ＭＳ Ｐゴシック" charset="0"/>
              </a:rPr>
              <a:t>Thinking</a:t>
            </a: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» aux presses du MIT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1991: </a:t>
            </a:r>
            <a:r>
              <a:rPr lang="fr-CH" sz="20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David </a:t>
            </a: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Kelley </a:t>
            </a:r>
            <a:r>
              <a:rPr lang="fr-CH" sz="20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et Tim Brown fondent IDEO</a:t>
            </a:r>
            <a:endParaRPr lang="fr-CH" sz="2000" dirty="0">
              <a:solidFill>
                <a:prstClr val="black"/>
              </a:solidFill>
              <a:latin typeface="Calibri"/>
              <a:ea typeface="ＭＳ Ｐゴシック" charset="0"/>
            </a:endParaRP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fr-CH" sz="20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2001</a:t>
            </a: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: </a:t>
            </a:r>
            <a:r>
              <a:rPr lang="fr-CH" sz="20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IDEO </a:t>
            </a: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passe de 20 à 500 </a:t>
            </a:r>
            <a:r>
              <a:rPr lang="fr-CH" sz="20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collaborateurs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fr-CH" sz="20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Années </a:t>
            </a: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2000: Multiplication des publications, des colloques et des cours sur le Design </a:t>
            </a:r>
            <a:r>
              <a:rPr lang="fr-CH" sz="2000" dirty="0" err="1">
                <a:solidFill>
                  <a:prstClr val="black"/>
                </a:solidFill>
                <a:latin typeface="Calibri"/>
                <a:ea typeface="ＭＳ Ｐゴシック" charset="0"/>
              </a:rPr>
              <a:t>Thinking</a:t>
            </a: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 dans les plus grandes universités 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2012: Création de 3 écoles de Design </a:t>
            </a:r>
            <a:r>
              <a:rPr lang="fr-CH" sz="2000" dirty="0" err="1">
                <a:solidFill>
                  <a:prstClr val="black"/>
                </a:solidFill>
                <a:latin typeface="Calibri"/>
                <a:ea typeface="ＭＳ Ｐゴシック" charset="0"/>
              </a:rPr>
              <a:t>Thinking</a:t>
            </a:r>
            <a:r>
              <a:rPr lang="fr-CH" sz="2000" dirty="0">
                <a:solidFill>
                  <a:prstClr val="black"/>
                </a:solidFill>
                <a:latin typeface="Calibri"/>
                <a:ea typeface="ＭＳ Ｐゴシック" charset="0"/>
              </a:rPr>
              <a:t>, aux Ponts et Chaussées à Paris, à Pékin, et à Tokyo</a:t>
            </a:r>
            <a:endParaRPr lang="fr-CH" sz="2000" dirty="0" smtClean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sp>
        <p:nvSpPr>
          <p:cNvPr id="5" name="AutoShape 4" descr="data:image/png;base64,iVBORw0KGgoAAAANSUhEUgAAAOEAAADhCAMAAAAJbSJIAAACN1BMVEX///8AreQAq+MAr+QAtuiTuTIAqeKPtDDeo1/9//8ApuABsuaXvTPxd66YvjPygLPLFx7+vQDkqWfFFh1iVKT2iB+JrS7/xwv3jx/9tADaWyX2hh//wg5fUKIAkWzxbqlvZa0UpIe0AAD/0ADyg7UfqIwAm3xaS5/xc6v+uAD/ywjZnFloXKjBAAD//fj3lB7C4Nj1fyBSP5n1dwBEfre8FBsAnt1njsHgsLGtAAAAaqvkYyrwZaX5x9z97vT3jgA/V5DXAADOUB773On+9fnJAAD3tNG0rtEmdbBNY5z1fgD0dyDh9fz47eLYGSH8rAD1oMVMN5dBtpxPmsMwg7Xz2Nnl7NX4vNbzZwDHw9z5r4QAbKs2ToqryN30k76krcbc2enuyMn84M7d6PHf8e3PQAD/9t6p3PMAXqTvVZ7Z57n2lEnloYyZ1MaBx7ckQoSvx3f/5Zl+xemhmsf+zmHtyqX91JP4o2GJgbv2z8KE2PT/6KC+z5dbvqijxE7juIv2j1n+1n/gTwD/57pbqc3QjDvv9eG13dSl1u//5Hp6nMeNuNQ6HY3zs53AvdrM7vvjWFzvqav/20Tceln6v4SmxGD5rF7/7rnsiItygKf/5GoALXr4p33IbG3ar3XVOkDtdD3ciYv/z0vBUlXdTlHtcnUuAIf/y3brUFT5q1Tahmv6xKLvjI/8ukDoMzrmc0OYxQD4n0Vlequ8OTzUbkyJsD+303K92XjE247/7pvG1aWx0Gf/98zajKbuAAAgAElEQVR4nO1di18T1/I/QHgsCAiiiKKAvFRkQUCkCqFIeBSzCggI0mDYBFAqiGAUUERFQEFJsahtr9X6qlfpQ3tbq9Y/7jcz55zNBvHR1mt/vR9H2WySTbLfnXPmdWZmGftAH+gDfaAP9IE+0Af6QB/oA32gD/SBPtAHeiuy0bbz/g8/HFNxb7phGh/cvT3K33hW746sSQeLrYwd252wYUPC7k7GXOfsLhe8kZ6R0gsPtpkq5998in+Kmk7++mtfE+7tLa4tr2VjCTFIG+4z5rAzu5cxpUdRehirugg08Hef7h+nkyuITsJubS38sWsxMfHx8WfO3AYe2uEfIMxlDP5fzMuLG7zIBzLTPB6P/ree+NvSBMILDSWIANDWxjoTx9ROFYACNC/zwgRUJgGk4qzLTGYss4U+piE6zfO3nvorSXE5HC7jWVMoUN/EydBfGSsvx/8njtAbL45em97jcrj2TOem1OdOpqe05CUD/2b4MPWYtv/PyNVwgMghnncHhwZfYUyFzV4YpbW1e6918ne+7mxomJ6ebtgzmZEOlFE1iK+20Jbd0FSmsht/B4I30PSBba1EB6o5xudLlpwCxaD2XSkvjk5LS4subvya3nhxhE23NjQ0VE8r6fVAI5x7yYKHHs2j66Pq3wTj1eQ60GrQARqqfVG/89M8ZT24PjI6cv1B67UX+PwC/ClArOgSFy7OPKfYAHk0XdN13UDY2Nhoe59AXkl7WqsN2obKXH30lL+jRrHattra2rY29uIZvnBZfOSnjo4OjfacVaAxBA6dXhLzsPHOR0hbit4bjleScsAHsLp1K7yiTjzhb/3+iPOj88TXqalfqy9SU1MvXMPh+8ulQw+HAN5g8qZkm21wU/Ig8R7BaRz5LQBH9NF//g5QnPT5eRTvrm3VrdXTxMfW1uoCeosPUuDlBD6OxcRvBHDPLsMmPjERXjkEKgQQxmVuSk4eHExOjstLZqrumcNvHfUAxvZ136wjgOv+859v/jaARIhwq8ulOJBcjlaOcOJ33P420U3P7sckIkR2IjV1Y3zihk6mfsHYpUbG1mTGAcTk5E1xmXGdHk9YrM7U2DCQNwxgNd7MBppljeusfxPCecAIG0A4ZbymbOMI2Sn4U38Xr57ZAAg3blQvbASAMQmdTDurMfjPkvMy4+LiNsXFZeYle5gWFhurzcWG6TBa183C56yNiM22DqeiNyiw/30b6nOlOTkr5xDhtO9FB8zDpudPokjUPI168hxt02MJwMT4jexaPIzRDQns0k8wSi99e4kNXKzLQ6qruzjoYWpWLFKYxjzWbJOAyb4Fl66wMMRy/j0j9OiahiaW0mpC6NzKQqOQYHx2006oyjp3b4hJTDzD1JjEmA0JR9mOVduHhrav6lBZi6CZGZuuqllhwMWwLEDYuBChfViBv/cDTLF77RwhCkVA6Kr2jVLmmOoODQ1egtAewd+S4NDQ54zt3p2QkHD02LENCQm7d4+xXzpWnT27akcH6+rvPy+HHij78Sykcbh07X4Iv4RBir/Z9V4Ang8vLCzkMwLQjQFKV4FpHhZMPUeEBBEAIkJ0MFSD8KiiX75AejjshatlzC5NkAr64t7dWeM7rXeXwhcDOvS5/vvUXxgeHtAfFM7046WxOBev6q6CAsPycBRMAw9DgznGJcEAEHnIWma4Wa5e+ra5+dt5frD9PBsOZAofe/atB6rpGH1n83W21GY2Zu6C2IVR2vU+JI09PCQczshe6F29PAckTWnO8tXOgq3S4mZTW/dPoN8EGInQg4IZOVj3XbIT3tZ2Nu8Eam4mjN4uOxJHCOb4NFoL7LPj+65rNxvNv3qzsT9iGI4Ostj/6wi94V30IwFdm1evzAFaufozx9atW8XVhd39jPuGnHC/iblmQOaDdcYA3Wagnfn5OFq9lsCAgAALRzjlsilT+DVzqGnvzZp/tcxeCOCGuyJCUJo2PT/Zd/L5f8E8b9yyxQoI+RPL8On81cuBVudfnwaEnIku2Jtmff4If1WZs4Uj1PM319TU5Nccn29GY6gLZqHilTx0TrumESHMbq2z6Kbpl7/8nBWGBAz3WwIKvTJ6gBfuXdM3dxtn2fAwHyfD/UOnjxOd1qe2IuckwimzWBGixYmTCvg4lH9837wHfAc9HxF6STaKeQj+s0LXCd4+xti9z40fbi+zsf7wgICggMBw+68rfDTxjhGCUgKECh+PSr/xugKwChzGrklzMF1GXQCdE8SIJ18TbxBCRtiG+Tdi+A2+RXv8oHPMkzPPygxTjUasQuTjINKVd4zwS2v7LOvqYvauLq+hfF0O3xil54hRhDM01G3jN1T0kFyg221s32OBUHtMoqbLKxE6Cwr2u2AzPV9Tqh+LLc1nd9vld/7okzqqBEcTIPSdMXFypNfNvrnJGncVsWG7F4hZ+DuObdUFBWa+OYGfBQXcyAnLyrqhqTc8rot1Vc4qW93FqquGeFCPM2+/JQKGqWKJAFmzp3orUkH1UH7N46s1+aeZTyGWGVhZU6iY4SebmvpCQ9/VVBwBqndnZ99cWvENcBBfkiwEZwloa4ERg9pKCAu2uZCFseju6bEtF/M2Oauq8uoG5zR5nD6H4hFoGP4iwrumW/FrCqob1H3zSEPf//v77+nI9s9ndxkQuzm+Jci8ieDQ7neEMB3+JieLbgG1My8Nqi6OEDxDhOjTFlMcYDUyUQ+jl7Qw13d1dYPJccBDPVZ+51XdGx4QYeEUFHLegd8kIgSNt+7dLCtrZI2fNzIbTsIfy8pufkksxQhXcHAU8U4NDn5HCJWR3N7cnknc7eq3WGDy2LuUYQsalAIhQnQCRtdUgUQI49bDY2ZarJa8iSjOxeZEhAJcXaUwJIggRgQFhncJSYIX6lZFxa5du8pAsLHvv7wHUthWBs8rKrbYECECPMm/5N0h7Ml1T+YiwvNwUkF2NgyTEK574TnmwvgFh4goC8QYreYI+ZBUNVMQW7vKH3G4hoeHBARFBKEOKEQV1HkMjVzWnr1s6VKA9CPul4HNzWYB4dKlS7PvoLcSvOTRSfltp97VKEVwuXh1A+GcAoeZxaJ4QwJC4LyUA60CIs0iQSIeBQjRhpZIOdwc/ogytT88JARsmsDAkPAgRis3CbsB4i1ECBBhmALzysDF+HEXIly2LBskDXfLBAW/I0mjTLoZ63EDxPBCOKkg5GF/CACEK08Iqwv8iCJuqD9GMc6h+YL0quZ5rCP3Ouf0xx5NyNWJCb5zOzHx6O1OMCzWcYQVXyL37sG05CwkhN1Rp0wa4hEHW15S8pfw1afX97pz69NTJtm5QnAsCu2WcCU8HH0ohTVs44FEf3zVrRT8FrFBgUQ9vry0NEdlYx7PGGOlQMdVsYLznBDCMwz9Aw8FEwXCLys4wGXL4PBHJoDdfLyWg2nwVyDmZlBsur4+ZQTmIULsh/+FCPAcyE6MdZswcnwiLqwj91QZwT5es3zlylJ46QHMRU9pzsrlNcc5wFBaojoBf53XABUgRIhLQQ3eq9jFmAEQ5uEp0xhVo6IwGMT2ltuslX8BoTsjnSCmp/SCz+RHYOc7DmzbZoAU6FrhpQOK7rkBo1TVdRZG0UGWv3n18pU5D5hWWqqyBzkrVy7fnM9+BTerr7svFN5/ASMUg8bt67ZwiLvusaUwG9srlhLCLetu4TR8YpzZBMxJnIgl5XvL9/4FhEpGRgpSxloQOOf7zYTCx9HQsLUBaOsepK20D89c+nhYLOjDOR3UYmxYlioQrizVkIdaKQBcvTlfCQ5d0od6XMWYMXtx+YXKrOu2CIgVjRVLK4rukZRZtmXLuiJgYZRvmD6N4ky0wigt/xPIrLWRxcVt8MncSUFCqav6aGzYDZ8GaJICraSEu+U6holHw8IwKghWzSjGluCVzzYjxNJ5mIJsrhQBbv4M2IDWs3qq6UzixtRnqanxMRrDQPAywngTYH6eLQBuWdeoPhGgkCYwDHQFrgjIGdvePw6x8uDBYqCD6/kcPnb06DH+hj5O4aLxUa4DusFAPElzI/rgwYP4ONScnz/PRrPCwsJGWayuAlJCeHonQlz+WC8t1VYuR4D5+5p40BEU2w+J8RtfpG6M39DJ7kiINBtpBi6j6Ddei+7fxEdY1KnfuidwdTItzVYbaf2jsqbkYHESEmBExpw5k5BwnyBqPBwGRDbZBInB5/BLtsjKvZV4JefzdXUf8yDCMC1sVIeHrHG4HJeaEeLq1VeXLz8OD+DoNw81RQl2dN/fkJioXkiMSdBY40frgLLNhC98JIJv3b/xR7EiUs5qo9Oi0/6wNF1P+HBbjGd9FJxa2ACNErgscdasm4ZoEzDRCsfZcMLjGPXQlQgLuxEWewMOzcqC1/VmimCsrlkN/zGSsbNZm3hEnwcdMJawIfHamZgE+hFr4yJEU2Ci+4lQguz3qO4mAGkrSQNmFFv/4DC1FScVJ0UCwNq2Yrg46m18ERUWQ3A06DxZqAu6r3Q3NXU/6aaLycrxLEDlaaVMHQfKApiwGR8fxc/vO02EYQFO4CJGRRELfQKS7W2LTqv1na5reo9DCIDup1eiHkWdMhywbpiIp/q6G8utQOVjx+4fG3t7hNbiWlbeVltiZXsRIaopLs7ZuADI9Cw0rGEKnjzJTuJY3WvD//DGMXZMRwOGRz6JQAfMSg/Ie37YFBXEtalun44rKS6muSH127RDsdunyTe7IoKwxrFNIiCLn+5MwJDz7oS3xmgtlgqmnHhIWQbPVPT5QHCQGabF4tDrbuqemIANq0xKq92bFtmmrazRUBnglT72ww8/iNX7b2Ai3cEde9B5r7crghYgmp5eeYRLqb89inrCQ2clxevXw8iJjCyOpo8p08zR6mLoUj2nIKxQgfziyICsytSEhA1IlJD0VlRSKcdJeUkbbE9g/B6NDvBqw4SdqY/jSfEFGMbSIqNrS6Ijk/SalVfnr67EMMwPdFnP0MHZFd9Ys/GUIzj7+u3oweIZP3r6G53pCoaTY31kZFIljIQ2mv4Uu4H/iLAvVITSn8qTNCLO3ezYhhiej7Th2NsiNEkmRPgM0J1AHoL6lp6CJwv3TgqYtcXFJeXFxdFacw1SM/gVMWMnjlwbi6GDKz4H+xIeu8TKg72fMlKCZfCfOMH2wtyPJGglSTROXWBFnIM/2L1iRNLFRGyiIcpj6mdibh9NjIk5c23DmbdEWO6z86y1nfHxl9mzZ+xyfHynnmWo+tgwrelpFEq2JhhrTXtLgPbOdA3xIARMDRJPDBd8wVNnHOF5EaKzg4vZtEJwBRc3VqyAE69dL8eONakWHxyuaYfDMY2sRB5yiI+ifn/y5FSUBLgCESaCrIABqsa8LUKWZqwa1JafiYnfqF640LlxY+IZTY5R4GZY03OGVhRZwKgSGRnkFiFGxuJPnDhy4kg8XvJZdGfLZgGhxd5lV7q86ESrRvSfAsf4W+vl5LBFthFCHpxFaXpSHL1ELPosQXzBoXzV4PZt8bn4o2+L0GCitZYdi0mMP4LnGh9zTAuTkRZPbCzYa1eWRJ36PSqqj2y38+A+glclljFPHFFfXGYvTlCSyWwRI2HaP9xlHx6228mo9YXGV3CEbUmGmgAdDsRDxLR9vkJekCWCJMAVTWyj/Jh6+62D/bWCiWDwjSXEJN6+fRSXp8eYFDTa1TBdfc768AeDg/sYysL+CEv/eXuXGIjXrh25xk6cuIBu+03goW3X3SKQMMPKMAYkEWH3lb4++N93BR+7MfvNZ3tx+4ivGmISHIxpcUGCDZLXZsLIYQGl/bYADVkDg0XbnUCiakNCAihznUcE59C9PUnzHzPYGHp4FlrekwgpOYip4BBZs8EJsrWX7cpmwxjFYl1exSJ/aOjSJbkL48WIc5Mt7XKRKnQ4XIqIBYcaGA3e4wy+cE187NqFt4NnLamsFb9V0gYOJjMtbmpz9EA4n5/8FegKEOp8hS9pGEvRL3B8nuhEhODOlpUtXZrNJLJhuUo2f7o5/7r83WjTObRZFRSk03bFBdK0YZr5gt0GiZeYLxEp9a3wVUZGguEkwaalRa9P49NDBa82LJbCvBq4RLEenp7VWCSi7sOmB/XahVS8sM9S4fpuyc6uqKjIzgbvwEt8VowF+ePwNyTlc2UlquLKSrCNSmrB9USISPDYoHQvxCchokF17QS/qM/eBmBbUiTm2nGjxtqGaXeRmMWMyxBhlCvhQYCUNDGuY+7ZrUZu9nd5jW1nDPh7qSeuocuXeLuxnVMjU7yEzT5sFxIXBZduaCCYfGhkWm22NnKuOUQE2ADjtGlRIo/4Bc8LfHbkLQSNDTPtAFZaG2i42jQCGElGnEcABIjiETw/EJON8M/EPdoc20ApQqmUIZQgTCk7RvBpmHotERYLKn+VwBnROKscOuUlmABBEPcQwAa/k8R8W2PKUkaZQHY59fKRNxluVrScCKKk6Mj1ZAmPUi6ImcIwPDF775ZYsLXj7KINyd/4jRtTeYYQ/3m7RekCYLhGjusVbBghYpqXx3fh28RjSTkmH2FAhOOr9uWzOFta6i5eXHPxOyd/fo0yysQoxSsac+QNEA8m+UMEFq5H85u77f4AESGO0Fk66wAvqAG7N8BisVMCTTwSJtDwLz7vZXYM43cxDOV3cakzpnOUnMrb+Iwvr8VLOi1ZCBiNpR9b5sWLdZzyMClV5QllMN1fwNTnWWVvQAjuC0IUGKMRYNJB/GFPlj9EBAgIre34n1kCIyKGQaOzYUtEoEXF0gNhDO8+aiBUAnCc9uNijB0Rzj9+rI516qXHNRTge2vTbFa0u0FT1LZVliyWzTaI8PLwXx7sDLYwbUOinBBiUiRueMNkTJMQiSIRYBIFYPQsP4gEMMx6s+zz9i/LKhojAoMsETDyFOBPYAQ7dv/+/aNI8CgmBq5ph8jlpkA7WN9a/vJS9bF2dWXNPlZZDAMn2oaaGCd9G4ydJD5mVVCZUhY5RZZYnswVYyoNlo0GQJwVb+BhJYZo1gNGTuivFUfiGxSiCTMRPL3Rnr10V1nZrorZ/vCAiCCvZbgrIiIgvN/8hdqNLIp+oz8RHhQBGCMiIkLs4GeozatL5x/opcvz58uLcWpEw2woT8NNNM6OJIqKNCNd53wZEOOT4MHjRSfbwCHSpCeAG354A8JyHmVLEkQRN26lGkEog8ZHG9eRqlvXPowrSSgigwICC30ZdtqN8djR0RvjYcCFIGYvDAwMCKKUAy/6iPn5NcuXr6zJb9ZrYdzgzAB7MQ1YV0nDJykSwzubN2/Oz2/mZkFy3YCzamAQaWCgxVlX18Luw2ygKb+Rpn0iFa28nkpqKxeQcPix3GMBgc3JiXkp4h/OFzSMvB7PuBhfetYoOx8RER6IGTQBAYEhQeeApdzVmp+/BC4vjproSCsrRw8xms//Ysb25W9eXbNPP04JOCyvrsp8qvj0GM74RKB43OC8f10oY6LvyknfM8Xb1d+P3sBLx2kwNeZNi2aTvb2TdhNJ30vHYLem0yCNXbSMwjU9RbZnbXESTYxKVkJ/BDApibHPVi+vmcc8FbxUtrq8GfOnM/OqeAQjRtKGDQk/vEbQqGgJyRQOe3+4XKAI8M8J1L+lqdF8SXyVUp+RkpExYrzfVnxQxHkoDBDLo4kqRT1Ybm9KyqRxKK17HJjC4ig++aNZbWQaa+MCrhjG6/LlNahNtOWYvOGsy2sxn0lcHrJUWMxm6/lVNBEc1a0G80P65aCjgRfU72OkTqlplJ3G2QjnPOJm9T3i/WiYxMUHUQ5q5EzqWdzjGkUuTK7NyMhYmyJsNgUX51q3HVCYlULQINbKQYaWJ3EBd3AvU0tLeZrfccTpzBNlC4KS88SgfdjR8cuQcdkaWqsdbFFqwpjEU5UDDPejwnAjAihy0/LzdwqvIL03F7Y9gonWYowkFxcjNoqTslG+oI+zlo30TE5O5qa7+bGu1umtBVMuXIsT0m199PrI9Wnr1/N4u5WpNWIi5yDClry8GUq4dfK82+S8QQnQqG4ga89sBJmJFiAIoQAYQsQxSg2g5SO+zTX79n22eTO9kkLnOykQgqQoLykpMSEURAjr6dgRibCA4YXD3JQ0kuD+IhzUsFrKp69eiggHBwbXDAANZibjQ3LmTB1N+Y6Hhy5pD4WL42poOMem9yzOxKe47qhicqUAFxgYYqAUTBzKx9WH5ShC8vPxBXcPspDlioJQYT3jVg8b9YndURQ1Sn3PJHCxPpd/F0+eUlwwpqygGyINQ4NbGmhJ5fCV/welyMtMpy0Zn7VkEu9mZlidE3dW4eaQGKaOhnMKSLDFEXZPCBaGhwQCOqQA3MCzEKkC9JrVMPtpRNRwhEJwSIRtPoSjZit2FBH2TCq9ucqkmLNObm66nC+diSEw9AfIvLEHxMpNMxxhspOyVasEQo1jE8GCaQK3GEK171QUIIy60s0syL0AEyEXuyRC0NF8csQSQtar5Pb0uN3irMvJALKivx6rjXL7DrejGq5W9bpzmTt3UvBQnIc4G7VRJrBpWePjQrmoOipwD/c/BgfYmqqqGXhwbpqpqhpssdXRNSJ5IB1pL77kWmyUPg8Ojnr0CKOzakAIwgqSFBgCtmb4eYlwZak0E0tpqxA2KUrLo3FwVWKs7KqqzY3qmqpq+uicxjCrLddtPpaC2pKFh0BY/MQx3kB7CQPQx3NKS+HX1MeY2KCzqmTmrKqqQo2BjzOsJY4Z4Ix4D8pRx2LCtHtFaDAPsiohgQQvIMCC+AItXmYJCDEQygRDptXwR5QxitSHJRgBsVE0MEwzf78apgpwihjXinM/IZzG+djYsaPjp1W/cISqpnk0mOjLMQ+5dIySkZfn6y5/dchsm3hV3xCg069LO8MrM1UXUhOGQSg6q4RzfP12S2CAhWwaS0CgEKaeUkOnempUYGBvvXvS7c511/dOog/URkGskjRwgUb9SnpBO0721uOFcNeP9LiZsrW6gFL+lK0F1VuVoY6zD5nWQYeiDNY0Np+/eiVBRIArl4MHUpXnd8oDKHC0X7ZvZ0ND6qWzq4bwcp0DQcPOnZteBOTz58+7u7ufP29SQoKCLMMU9pOKvh/Mar53tdTgTCmI8pGU9PRc1tvDJtPTM3ptxeujSdKg4q7V58xfP6fDsfVwHXowsyPD7diG2WL7HfsxVWybY+jsF3DQQzo0Fi7iqApiG5MbcnI4wNX5+2Am+lltm5z4kY5VZ/VLP7Fvt6/qYEoDhnamMbjj85pN5JiiZFhEuCDxfxhGK6HVpJGBuzmPlQxAOAKKnNWnp6ekgxMUHV1rAxcoLXr9QTZqskX1OTqWJ+fA1ZgUuamUC1cNCA8xA+FVD2XAgV+xGjEC4cJ/PvywM9l0Us5NuD20Y9X2Q0MP9bOrCGGDWM1ZFOHUgdbWba3AuoD+iIUILZaAfs7CHDlMH5SW1nhSUlLSUxQYdfCACNEJAucONBr4zWqs7xtGNYbHphM+4GEupv0ZiVQHvF+gyMeKL/BhiIceTW3m2Q2YML968+ZmPCLZxMRBstmKOnasWnXop4erVu2AUeCLXlW/jFA5gAk/2xys36IELXhvuKsrKITCaJ6rQgmPlT6e01k9ptv0pI/0Ys5Nr+2giA+g61PMTDMRbdSRDISIlJKy1k1pfwJg6wF1+7fIj7MgM8JwCU+NDRtXTzfn+4ibwQMm9ymZ5E5jh0Hw4T3VPKWnobr65foTV4HL4XBMIUK2sP7Gy7wBw/IjXEncp7PvQVOaUooyMKmI3GdudR1Mwwi5/AJMAaNjM/ihGYxtPbCNF0hz9+ISsIhceUzFucErvHQzaYpzZiDZhHAweXDGCT9iZDMQCoNeAshclK4NJtTwwlmI1BVEo1TV53Ie0AueUly8sI+YCGQprSMS7bWCGjQsUx1D5JM+Qr0oc2ZhO/TFdpyHQ2d/OoTakIIk436OkLNqMA7LMQeNV2zwbNOauEFfWw13T29vTy57JXGETgfzBi5SfNNvsSj68ZU1paVSfGilXA8bv9gCythXiTZKtox800O2jWwJ0YgBcE4DmclWZutYtf0neAISv2NIxhJ0JTdXmOjoVWTGbaJ6U2MiDlL16aa4zLpk+lV3PY2RtRmvbJniorKjKSezByxSBhcxDBq4BlXwA/HKWCkK8XwhWm3JeQNVVQOZg6R4R2WAXK76C+M0C4VI+xZMAfoPRQszv0ueyVO0jlWrtn9x/eF2kIfSNoETBsogjC11mWviBMJNVTj+bE4CiAjj1uQl4/EZktb6vHF/cmJdiAuVsMXy0lUYDvCyfVw/SVl6laupzzjAi8LcaLloBhgbO+fRdc+cYX9n3WCNW+4gwjtYo+1aAx8bcDKUh5w6hIuQu1acLlpBeZk+hH5EANdk1s0wdzpPMSSR4F54+pwcqAwdBU6QKxELIXYFgCC9nk/qSQxTlVgIaooAJxv2FPaBGA9buAJgCpPfmmVF39xqZ98UwVVFs2umhf3iE4hi+NYLmZSxNpc56wDhYhA3EcLMzLwB1mMAhI8tOhcdWwvIxt+PtXbeiAUFqbSiso9nUK4szXlw9cFjAigRKpm+Y+uY9jqE2h2RPDR7C8DRmK4CB8ggmMP4jXSqI24Yez0YnyEmLoS4SbAws26QTRJC0EMpvb0Zk+xlUsCGwgHqQgNDoXx8E9kjUH3M52/eLGwMHKAcIHf0nXUmhDZ1fOEahw/guHrThFCpcs44W/wEu/pDQsJ9ppDqZKhEJcKXIBJAYmHdAExDwJY70pOrANge9jIpaEMVTE2hAt7mYl3+w9RLpY1DwsZYKYgsjZ00D50XjVHaUmdj4zw4/jLAsKwszUB4l1HNF+Mqzn6e1wSP3T5z7baqIEB82pMyiVFEH8RNPnwCYCbGTd0ZvfIMJlPqF0HITLnawEOvf7UmB6xReuFqbkehJYUAd57mPBxoGaiy2aoGZgYAYVjWIhA5wFirUdB0j8FnnClCYOMAAB2HSURBVC7nDNrTXZglX9jFF8aPqGAF8pgOBQQIoZiKJorjYzQvr66F9fT4EE6mLMbEhgOUrw0WxoFtyDQ/q2aYs7SZx9lWC+I5lORgD8yAqLENDrjANq6qoiTNMH+McqljlNKHiG46L2YOsmRQiXVV3sKQkMCQ8AjGcHH8hdqT0itG0SSceZwPYpwJngSYd9HGeiaNUacoKYtpRNf0NDV+mJ6eBg/SYjFBVIYtvJR1qJkMxRpO3FrcSc7UgBPtp0EQo64ZZxWuxC1YxpEAs3T2uZCWs7dAzWW6khlIigF7eBD8SBfaw5hixkbqZUx1pBfriPN8EH20hoYosDAPQ80+LLkjr1AXEpCXlqMt0g718gWxYXAW1ZeJH9NSBZb+oMsFG1bVIlOJX8ZHibeiAvYuzN68vMHMAeBBi51GiT3IO3bmROeLC0c6pfWVm16PDcHyOETAuMaHTwDMA1HKlHQf30ZebbnZu4Zx8Uss8hEblWH5DF8f9nHWZi63tm0SjedgE2czrVP5wUOEcIwogIXRWvcd9jK7+N13NpmkkRsTf+1C5+3EGLcwTHrTQTqKdcNMgZETPSOAF6uIcfJkJk3sXEDDvoo5wTfF6/c8IigwiGO0ol1yy/fRGcPmp0CR/tJKXBaBxNBN+79R1ti+v2u+RCIBZbgzIRFkKS5z8pBjbo+CI+47sWqYyUFmChILpXxN3xiarx6j/eFBQf4ILf4AgY1BgSEkZf+TvSw7m2fFckp+acefFB7+unUXa7a+byyaxZq0u75rROEgr1elDKwNu+/zABcT8qbqO2P5vs5YARZ08TvubxheRf2rLG9veEBQUIQfRK9pkBoIyRjIXlpxz3on2/fpGWHzO83981R9aIjPVAXE9B7G7lTs2oUld8jGz3ft2pVtQKTCbpj6nURNk708MI4BLmQJRg9fRUIVj4irMVn/Kh72hwQE+COkTwz7AcQlXrzaFRUgL2aXys/anAMS4WCLkbp5nVbhTlMjommXMq3YspdhbSHWozFrGRY0baED7cPgnA1jwg1pfR4M4GFYjHhIZd7Y+IpePEouXJH6ehyeSm/9SD2YNouhjECEfsMUL6vdbxoGBdAKNWusIHHxJX2wZSB5Tdwm4ZpWgcO2iYfETudv3rkZl+GwERHWmBLCpbvK2tmP37NbZVTORB8KCYSf7ccpERHYj0twFO2o7+mpFzEPMDRtt7ZgYyyjJli7MZ4lysYmRQBopL5nsn5khEJBKYuImyAKBPsx0U6erz8LQxDhLS4PbyK7Bgedg3HotxFaMKrWzNgGkqmDwma+DnedR7e9CluHlTC77rGyu2wpFTTRTFYKEaEFtXBEQADrXWsEdDhAXH+1frRuC/mVclzzRALcc/uCeLluAogXZhHjNCL8JYh29Cr8AALCQq/kXjsIDTYziItBGFFwishCpo0Cm/M1NauXw9++GjRdHdgvkd2hYp+KoooKrElbtkycb2FIQEREP0OA4RZEmJHiC1oBwLX1bMuyLcuy7xQ1frOOc1EN89zw6LQ02UssR2A9OAsFwkWMU1xxopnog8jM01CwMKQQp2cj1pJTutcATHRXHhrEm2yMO6U4WAfYvtWafnXOozJwkqf3uLx2xx7HLay9o5qtm1SwJU43CH46sIv1BwSEhJ/3RbekQ5uxtrc9e102deWxZvPWXxqvbvQhJIhuZgBMSV8MIV+wMCCijvJGLADIVxLRuiSUhJDVkbk4OEAGYzK+OsCOLxdfvPKxvWHPtAMz79s/Mpc0rVv3EZdK/VTP2EUPXsO9F/DI0b+V/c0sP3YZN4l4Wzce7+ODGqEpTAAEhC/HMroKF0DElgdMEftyjKJ13H5vVxmgs/1YdvOWWoXzL4+b/XFoENPyJYxSYwVHn9MaGvacO9fQML2wpklqLkrhcLlwC/NqbcYCWjv5Zba0D25y4cQzGmkzaYzpERS+AmDGy6LGSyu/JE/5SI0g3W4wMIgXXof3s+xs0Go37+3COvkvnQgoL9NnLhLCTCfLMb45VkODnmx6tXNszJcfuTctutJITdk3NLSPx+JS1i4k970KifBuhThe5X90RQTEHrRj5ex92dFXCsN5AXkQxxgRQS8P833JwfDCLqHVqIh86V0F14PqDHsRTKlkeOEiY1eNJRwD69gPu5GOCnu98mBx8cFi8R7F7PbxM8ldQG52s12qiS+LcDrqHpyC6hxV4ErJlAJGgjuF8C0ejgqi5ITAQLk4ytfTvAGCgZyD2B5AFJSjuF96B8HYLkqTEW3FTL5ooj0W3zsnY6pYc0+0m1fvRLZFRlYKhBqB22dEgRWH2fay3TVSZm1g8DHPeFisR9M8sWHorNTLSYsfqZfi6WWAPANDLHAjJh41xZUozsBAnpYBRqmo7+TifnCgpcowGslQbGmhRROJTAZYNV5/RTVYhCQSXZFIPky1xxgFfiwQOgrQH5/2gfzRd5roX1K4knd30zHyuJZPXdKDNHHXrl0sGtUlc0w4xhARyLAEEANF3kkhcLZonVHCCuJeGcA8OjMN8lUhlUMzlhFFAVbimaMxvI6OSh7KedasrlOgm0a20jrFF4cPGDGqIjD1fizbtWuWGxsekbAcRjyUXTVUxUSLAMTOfUYaDWLs4mTBhAzJwPBC/0WbclngLPlkpCbpnqui+uQBny3sKGXYYWnS0Q2EcK8BE6cUbvnFaMXA7bQDW4sYJzorwzu76MvHzQ6n+GlslPaG7FmvkcpWKLIMX973C/hbDyL56sAaH14qOoRLLOpxXNQQouZqaWnNYxhMRxMT4+OpquVMDNWAUG2rrJPB/D7eJcSBCyitrQcUmTpCXy3CO1b+6FuRMn78un78uL7v9QgNdr+a3G6ziIosXw8AjapW7RAbOqRqDxn7rAZjqqQR1Tm+vqGxM5jqShd5LB4RlmPCOvZEwDOefwDo9MdYRjzlRJgHEJzLSNK37uKPRb4WWVifVWuUSjIKaz5mb0F61vgNfmWqkusuDpoclklcD80womAoKlBWlEgmHlLZpQ6VHbKpYgW+NOfB41Jskbl8df4QOwMcFKPozDVmTYrEnGBrWmRxCZvXH5eCTskpndPnGU1CxvOlBMLGoptF91Ajfl/0+Wy7LMqiEXQwUhS8YHUKu/qGYUp0w+OhjDRbHUnIizI+4U6XxrDMvLNShZmv0u0Q5s7YVERIPSIkUZ6BDgiNQoHb19jepOi0tLY2XPGvBWU4X1p6dQ6TZ/axqSke9nM4pqdwPcx2p6KiDBuBzLZ/aWOzZeCbFhHAYk58mvARbhq1ryR1VFUp34NCeIhSAJQODa4OcM9EMK9cFoIcWnUWaZUmekTIPApawNHY7a+N39h4hJUU86KH6MikSkQI47oUs60QodEqhRDeyeaNQNiXqDN+RDtjXSOmMxppfvSlJlH1etKAg9SWJBOUeF6LreqiE19WBL6RSbe7N53nI8p6aIOHQ4eGhi4dAnl62hz+5x0UAJZRePVs42WQUjwteH3SwRJEmI9B5nxdG1K2KgUFW6emprYWFChbXdgpgzuV1rKyWWZ4XeWUdEul0VS1ZBJVb+IhHEmNV+sy11CzbX7ngh70MkVoQRGP5SX+CHmuCBsaYtfzRfh/pUik2HmaHdmYKi3Sy6kbX7A2GKOc0KK5Tj38Tl/fp7q28mwwpsADzMlG7nFV2NiXFdiuhhqdfMP2Fq8Hgwh5GIl10ZpnbkzTxmI9bzFMqZoeE3LjKKvaNkjxiRFioJiAI+ncNeFm816pEYeGJFDsjiFj4xQdb77ENm5MFVV011JTN8paSEUfvXHDPwe8wLyvsMaPsE8GuM3sZoWVEUBs5bIXOWcDgvFezobya3LYsWMgq/KH2OvJMxqmYmao5sxc46RXqigxh8anPKg3nTvQ3B7x6UPK+tHxJ+b3AWEe/j5OuHb94kIqL7tMvfzshfiEbLRhxjjlNHadqBo/olYgS++yioqiomzqA/JRESuRJjuzgTTdV7O8VB/16KWYHPZa0sbDxEKKM0+wZhARyoHJaZIQ2qxUulO+VxTwqI2YuMWGLsmB4tjv3O9nPV0jWdNpKoSUtsm4aQIpW40P0d4d6l2+LHs2O/vWHd7n5KNGVpJkfAAUMkzj5XNAILTn2WtJIAzLuiGb3bvI31PS602mLCK0pUVG1oJZUs7KQV6UsMZftp89i+w7DdIUmKl89enhw4f/9clX4jOd1y6kXuas+zr1wokXpLhEqVFYVpY5Y9rIneSpvrOiOzuGPThAbOVSst4wF6OtTG/Ox9Te1Vie8nqE8qKOe1yZPLZbtQYVoju93sTD3Pp6d21SZFq0zZZWwmqxCJNhOsX2s9+e3g60quOS61+HP0U6fPhTvFJHY7A6SUqaC1iChZ29RgEa/8FY80lsFY+UnQkTEWidQfjsG0AYaTR+iIQxtO86nw7XL7E3kCbsPZUNUqqxK3kQR0pvj2Jevsqd7MViUzBK0spZZFrk+mIrIeSEOSP7DxsEXDzG6xFFFavKa7ASAWGsSh2S1RsmhIrTQIhFzmjRLCR4cW+0VFa10X/2Dgp42wLWwmPmvZPMNErdymRvLWbptYFpihUuScU8YUQAXNUx9PMnLmfL/v0tTtfPH4MNIyrM+MdfbCSEGzqZkTQlWyoqjmns3Se8JlSJvKjmZapME/WY1rS0P4PQ1jKQTGHsqk3JGE3rWRDX6e3ZSxp7b2RtG9ZgRrNfdhg5Mat2dGifyvnHvjrM2A8xiVRhduJFp9r54raoMhtjHmP6cYQukZJJHYWV/TI1E99Sn/f1nTS1a6tNa+NMBMvvzyDMzIxLxiSyAYyAZmba3Fw9GK5lurv8IK8B4cUftZSn3cGTfoDYYR/CT9EhFBAFUZVZQqdsH4kxevr6baKX5layaXjyKUC0i5YDK1b0GWcIlgJZi7a0P4WwpW6NKekB64tw2dk9gqsCoPZp6bmy1qhyq63VmpoOmWhIOfyVy8lzBJGHxxI4xHiBj8roAOGonH5zxExfu1BJPHXCJQFS72wia3RbGzepatPS/kQ3s5Y6mSiHANdgyW1vL0PvEEgxCmQ4qc95/+Irpk6NLft/hkn4yc8wFX/e72RjooYunpOoo1PZjTAu29UwM8ICM0COsE/W4BMTy2vTIuU0xKLM6Mi2P9oKyylS5URaFZb9uU3rAH4L5cblXbHiV6O4b38Ltof+6iux28kLgxMlUR3dbph9sdwZmOMpfnbZLrTAwIedCg+4WHdw1JMrV06qfYgQW/Wk+ThXSz0D/mBnQdtFkWdFId68uhms6PF59+Y1SBNA2eURL9H+/VNTP8MQnfqqBXhI9w7wrxNM2P0DU8G4QANIi43lIsfULtTXarJ1m8KeiwZRfVhbh0Y3el58+pWIkvo/hpDV1ZkjoORA+WCZ8x7YCn+Sh3zCuEyCzSfwpx17mVS6ZwfaNoCUi5yGVv9+odSLcRs4+n1i/jVhF5RK0TSgjVqoRYuS+j94J5OqOpkXgG4wWqa59b0Cort3xGffmFgYGnrF10a8Zb88Yr9/GYiPPKNG/ik2H8Sk8Olt5l6aotkk9nt9KqMT2MC0sliUDUentUWLngFJB//SvVrcuT0j6bmshy889yru9JEe4WmcDJVtY06dnFBNHah/lnz+2fxN7bfu/OcO76NxI8uXRKySLTxKRaXmXpqUW4/dUJtEB6xunOklB7HgNFo0DeA1w7yk/k9SDy0iY3DGPeJ202I5rSPTQnJf6K9PT558zjtwmBFKJjr3+76pHcxKcAzW3WkkGx8RiipMHt1V2ZQJnQRJ5je/6xDdv4aBKuY1taaeAcV/ASG/Q1o9955GSE9M8iUsXMDqC/UpYRNCxbVfIvzKKRWybZ3wDNZtMRDGzumaPscT38Zf45838YnIWUnGhtE0gAIZxev/NEAlQ4SgUFv00Eoyd/gxS8INwu2p71g1mLoXu/b//Mkn0m3a/8knH//MndrZbPSAaG20nVESqsjpM3JPjW/K7R3B4iiDJp5EARPVJ1HYLJElyaoHo+L04ME29mcp10gbgB8cqa/vRVdKphBMsuArJoTwDObJ/sMffwwIP0EmKi2498nHh9FZv4Mr2xWz2Cz4FqUa+JIXw2QHSSJ3Ri9YFrn1wrBoOkX3rXmKrRKjHgU/Zza615mZ2mr/rH9hXmHtJVdfoSQXsQrZMxHFzDFYtekUcwmAQD//LHY+/viwk7Et2FkW1x+Ksu/yKsMFiX3iWxS59sft/Yng0GC6/RBvlWjqVP762vQ/hJBjVJB7bozZpItlyB4W5f8j3VdYCyCUEA2AHx9uYbZsAEhJHI3LKnAN0Jzxhl63NMN7DZOJFC9250OITaroz8ctJ/V+AtgR99/UcefN5M6QEFMmUaz2sFyxzJqSAaM0yr9t+NOnr0ZorRAAQahWgPYaXUhS0PhS72ivKZQ3IOyeoBJXfm8e2Q4y4bVdIt6KlLVG6scIihjYGGkga93syUm/o6O6mfPwpwsgwtNPYZQ2VuySd3G6VdH48i8ZVG84o1RXQN35gIsqC15CJaB0Uc+IJmtv7GXyZko3slsyFOSl4stzyRBtCgx6sgR0wr8+RYgf+wH89LACCI0U7x8rfDetcE1P7fF35Ovrc3t6FHdPTy6fkLzL1ym0SqnBF02M27jYevtM55GYv4ywd61Mbkkh7vUa+Ciho/uRbyY2PcItBqA+lhhpBwB+gv3jZYp3e5lxkxVXNZkwYHwaGJURxNfbqygjPBmW35unT1Gf83vz0FGJZ/jvHkn8ywhNCTw8H8CXyEOhG9NMfE79cn8+LCEKwpDbV3gbB4nrXplcl3dsa+UVg9WtRsGgUq/0YB0aFrdzYXqSqK+PP3LrRi5knUj8ywJVWftSBo8AuJbG0BPfMH1KunH/vyjE9qkgevIvJ7xxt+zfdFg7LrFwap12EMLqBsceo4a+HhQ+YAQuTi6Wb0DUKVjI1CMvXnXMW1NuuqEvTAmDQFyo//6bceQprv3BsV9ICJDZij6n6ffvWSlnsImufXrPnj3TCnO1Sib2SNdFMaX7qkOHHj48ZAgo1WgCeeav64uFNHbM9J3q06juJ/xyTvze/aj7dUPG1s7rZT6flbPQ0eCD4PJV7o7IWgsfCzHQtWNHR4fsisMuSx76Ol++K/ohYYPI+Gk6+fRU1KMmpv5OXVGAgU8fRZ16+lz6iF39gUH9InfDOot3j6Fh2o7Ns+7eQnZM+yE0SuhzBRNHjHcfAjyijh3ilU6B7MJfH6QLSE08c/s29mCbCI2ifrCoELt/6/4dcf2OVkfUEmpU5A0/b1cUL68Lt2VXUJ4YQGwvo72KbJiL50ztAl0NEqEiy0NG3AJiowAIfJQFirLh5btnIfW+xj/ZnZkiKE9JZ0zIBs3gUdlDxNlRR9NZcfsYgFgmU+KyGdtj5iFHCF5FvTC5FcxspsjCpQ6MN3d8MTT0S8dDiZAyVswLWe8K4dfwd4Hfe4k3rG6i0YnezVMCiIaVyvqN1CIsnL4lEe4ycv6WZdtce0yJXS4HCtP63tx0nu1Lnkz6pHsEJuNDjKd3UDE0DdPOa0dST7yAs3h27UXqhRPvVtZ0pqrs2QUMX8j+009R1dNtGSQLV4AjHGFUvyHWWXlzFR/AZetsCxrl7FGojoQytSfJGaXIQorCKJZObUF0bJd0IiZ+48ZnMAcvqOzExo3xb98D+i1IPZLayZ5d7uQBGg5Rwbs3d5t6bOMt0SKMznuBXp4KZ0CUdx1Z0EZGAYToVvTwhOZcSvdluIKAS3erfqKDbA9hItLdd1NxDasTcwLi39gr8Y8AjIn/GhePEq89N/pPg7WtECefSIArYJRGWLzDw8w+POyl8gV5c5WlMqsRlzkVP4SIFwtfJvlt1wkgBhZSFO3sKmoMgqSBwuDNQ1+wry+zTuwgavRIfQekbUjcePkCjosm2X96SdQT5N4ppj4SXdIxbGrH7iiAT7FbSNSI+3JIfADwozsgS009VhR8gqN00tQhBBFmMO3sdmPhc+jsIcbvL/w18A8TrXw9Ut8FqQkbKCqfcGxihdFiO0p9DjpC7Y4yemxfAYR24iCW+mDO/x2/HHa8KcdHWAd8zpfq6MBJiSVrkybzqZ5e0s4+NA77AhBu4Os8nRvxf6KvR+o7oWP37585Qz07VxgQo7r7lgRHNV0xAK44ie1Ju/gotfPmwe20eNve3i7Xccm8Mcmac9SOJ0VEL6VxSGzVzn4rj9LPnr3E7tNSVuLR+PijtMiT8MZukH+Krhjtp4MRW/ATU5PtJsa76BKZaoq1+X3+qRLKOR9CUhzpue4RX7FFRkauGwSNevaszD+4tB12x0QHWFziiXknfv6idPLlDttGj22cFrLg3eur7cdEoubN5qiofY/ivwcehT/ROtdP27kkZep23FN5+1eD7r+7aWgmuWKxCEQKEstbPQz7WIi3RNqXf9z3Ha5zDuHdd52HvVfe0lj/lnqfwCzc/sVbpHW9K2rqewXx0I3knWmQUi+7fbyThuKYPrdnzzm8L4vC6FYr+HTa8QqU2ml62On3InaKex83eubEawP38uwBL94Mkqt8rEjrF3yswVZvOvHQxfsd4eRTzp9Hdrt496M9L5+yql16uJ3rw59+OjQkb7vHlHT0zV/pJL9jUg+hxqo8uB4hWvq7gkTdFJWGDXupllHnmd+Uwt8gOjpR/zgSo9OiszWXPc4B2TDp0E+rzp7dvn07Fv5fh0d48gX3LyZHsOXOog0U/hsIKbWzhJJOz58XxURebMdgsWBXjSC7bKrkwS5MRsd1HKbnsMeack4gpHiNs8pZxSgp65BMRTp7HXShzEjiJV3EvveF8OGh64eoF7yV3yinnyrCeC04GuHkalBm7hzeXoG6jBIkeG8arRmvbDBPCKuYbYBRve1PRibS9m+NnKtVZAH09k5i+7f3NBM7Ojp+YeW1e/fWlhDC4QUFxVzegGbWSXf5EDpwfHrFIKWwG54xNXxORoQ7fAh9AHeQ8ujpcffkTr5HWcNY2vrayshI4hdNRFm5CG8FKOr8VeyzqlIXNHt1g4QI9veeaVCHBkL8ppmZFhioTolwlT/AVTvIk5p0w+BWFuvy8V+jyvWV8B90GyAMlIWaVASnBLDjNStzSh/MYSPEfJ2JtmqAyoVClDkkvmqSNLyoGHn4hcgm8wO4g9upOA/9CkDeF9kB0jAVhPGyvkCFefvZZ6t5CQbeoHPeaB0H/HPgHTokwAYRj8L0BqoIf7jDSJjbLtPmdpC7z8M5uT1/B8RChfUb3ckDQ8LtrL+LHacKBV58McSmWxskG+k2K/JZQysVdbWAHLUNIBOLOnaYcgI5wB0dl5hSn5Jen6u4R+rTU17To+2/RN7AIKNMk6oXsZaR2kwtp9KEZh1vWt6wGFVjXHgwLy55xjmwaU1diwyzmfHtwIDbpLwHLCB8Vfuy90za6c8knVaZIpJKzOBohQbcKeXiGiwNT94Uhwl1hzpepi9o5VbcBPb/DcIFpDgWJ3yPGuxhyqB/H30/cvv6TC7a+er/NyXXUT5WXh2mm6mjWfLOrt7+QCOEp2T4+ky+/3n4V8lJpahV3DQdHZc5DN7CwqD+cBn3cPsqof+2E303dEPVGc9h6MdGecZNwbBocei/4/q+Z6KbgpJTQpafVyKcb27Ob975hvqRfwTp4g+sCByg0rHWxN1L3qZa7f85YQcMnqQ5zBS7Iu9+huV8n+l6zT+eiXrsVY2pc3SPDK/X2+X1CkkzX7McHeqV/3iEN0SlGVWlDzPjBnaAkCIG+j8eIW/2GpYVhs3kvF7F2yXufCP6L/zzEeqU3peV5bGHBwR5FYviDQqgDjmin8HVq3/v+b1D8oYHYaMlZokIwL4OWinvSZFT+h7jp/9d8haGABMDvAEBdDcRbS6Hgj45c/8zCKl9jiXQgi1y6AUNmfjgf8KoEdSPTic6myH9TJ2/mkOSRsvJOb7ovbL+6UQxH9xRS1eu/Ocr/UUIAyKlHlVVPaVGS/H/LfqMIObklCLAzf+LCE/vlH23seXG9Td/4B9Hl5qpYTP1o97Z/Mby7X8gmaJan312+n9GI36gD/SBPtAH+kAf6AN9oA/0gT7QB/pAH+g19H+P3AfcEiKaZ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3" name="AutoShape 4" descr="Résultat de recherche d'images pour &quot;ide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57950" y="6392351"/>
            <a:ext cx="2079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>
                <a:solidFill>
                  <a:schemeClr val="bg1">
                    <a:lumMod val="50000"/>
                  </a:schemeClr>
                </a:solidFill>
              </a:rPr>
              <a:t>Source: frenchweb.fr</a:t>
            </a:r>
            <a:endParaRPr lang="fr-CH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Un peu d’histoire…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099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5104"/>
            <a:ext cx="3511155" cy="2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3794">
            <a:off x="4007377" y="4139190"/>
            <a:ext cx="214884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5144">
            <a:off x="3643618" y="1633188"/>
            <a:ext cx="1656070" cy="21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984">
            <a:off x="5292318" y="1539673"/>
            <a:ext cx="1843142" cy="205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238">
            <a:off x="425234" y="1432716"/>
            <a:ext cx="1404366" cy="209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 descr="http://2.bp.blogspot.com/-GT6pYqHgz4U/VNWpufa3xEI/AAAAAAAAEZ4/OBzlk_EVM6A/s1600/value%2Bproposition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6517681" y="2426993"/>
            <a:ext cx="2520000" cy="198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101designmethods.com/images/book-cove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6681">
            <a:off x="1508832" y="1438552"/>
            <a:ext cx="2394549" cy="268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941168"/>
            <a:ext cx="4805122" cy="193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Une littérature abondante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267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75136" y="1758295"/>
            <a:ext cx="5904656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  <a:hlinkClick r:id="rId3"/>
              </a:rPr>
              <a:t>Institute of Design at Stanford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  (US)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  <a:hlinkClick r:id="rId4"/>
              </a:rPr>
              <a:t>IDEO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 - global design 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  <a:ea typeface="ＭＳ Ｐゴシック" charset="0"/>
              </a:rPr>
              <a:t>company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 (US)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  <a:hlinkClick r:id="rId5"/>
              </a:rPr>
              <a:t>Paris 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  <a:hlinkClick r:id="rId5"/>
              </a:rPr>
              <a:t>Est </a:t>
            </a:r>
            <a:r>
              <a:rPr lang="fr-CH" sz="2400" dirty="0" err="1">
                <a:solidFill>
                  <a:prstClr val="black"/>
                </a:solidFill>
                <a:latin typeface="Calibri"/>
                <a:ea typeface="ＭＳ Ｐゴシック" charset="0"/>
                <a:hlinkClick r:id="rId5"/>
              </a:rPr>
              <a:t>d.school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  <a:hlinkClick r:id="rId5"/>
              </a:rPr>
              <a:t> 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(Fr)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2400" dirty="0" err="1">
                <a:solidFill>
                  <a:prstClr val="black"/>
                </a:solidFill>
                <a:latin typeface="Calibri"/>
                <a:ea typeface="ＭＳ Ｐゴシック" charset="0"/>
                <a:hlinkClick r:id="rId6"/>
              </a:rPr>
              <a:t>sdn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  <a:hlinkClick r:id="rId6"/>
              </a:rPr>
              <a:t> 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– service design network </a:t>
            </a:r>
          </a:p>
          <a:p>
            <a:pPr marL="285750" indent="-285750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CH" sz="2400" dirty="0" err="1" smtClean="0">
                <a:solidFill>
                  <a:prstClr val="black"/>
                </a:solidFill>
                <a:latin typeface="Calibri"/>
                <a:ea typeface="ＭＳ Ｐゴシック" charset="0"/>
                <a:hlinkClick r:id="rId7"/>
              </a:rPr>
              <a:t>thinkpublic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 - design de services (UK)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Le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  <a:hlinkClick r:id="rId8"/>
              </a:rPr>
              <a:t>Policy Lab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– Cabinet Office (UK)</a:t>
            </a:r>
            <a:endParaRPr lang="fr-CH" sz="2400" dirty="0">
              <a:solidFill>
                <a:prstClr val="black"/>
              </a:solidFill>
              <a:latin typeface="Calibri"/>
              <a:ea typeface="ＭＳ Ｐゴシック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La 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  <a:hlinkClick r:id="rId9"/>
              </a:rPr>
              <a:t>Disruption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  <a:hlinkClick r:id="rId9"/>
              </a:rPr>
              <a:t>Taskforce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au Danemark</a:t>
            </a:r>
          </a:p>
        </p:txBody>
      </p:sp>
      <p:sp>
        <p:nvSpPr>
          <p:cNvPr id="5" name="AutoShape 4" descr="data:image/png;base64,iVBORw0KGgoAAAANSUhEUgAAAOEAAADhCAMAAAAJbSJIAAACN1BMVEX///8AreQAq+MAr+QAtuiTuTIAqeKPtDDeo1/9//8ApuABsuaXvTPxd66YvjPygLPLFx7+vQDkqWfFFh1iVKT2iB+JrS7/xwv3jx/9tADaWyX2hh//wg5fUKIAkWzxbqlvZa0UpIe0AAD/0ADyg7UfqIwAm3xaS5/xc6v+uAD/ywjZnFloXKjBAAD//fj3lB7C4Nj1fyBSP5n1dwBEfre8FBsAnt1njsHgsLGtAAAAaqvkYyrwZaX5x9z97vT3jgA/V5DXAADOUB773On+9fnJAAD3tNG0rtEmdbBNY5z1fgD0dyDh9fz47eLYGSH8rAD1oMVMN5dBtpxPmsMwg7Xz2Nnl7NX4vNbzZwDHw9z5r4QAbKs2ToqryN30k76krcbc2enuyMn84M7d6PHf8e3PQAD/9t6p3PMAXqTvVZ7Z57n2lEnloYyZ1MaBx7ckQoSvx3f/5Zl+xemhmsf+zmHtyqX91JP4o2GJgbv2z8KE2PT/6KC+z5dbvqijxE7juIv2j1n+1n/gTwD/57pbqc3QjDvv9eG13dSl1u//5Hp6nMeNuNQ6HY3zs53AvdrM7vvjWFzvqav/20Tceln6v4SmxGD5rF7/7rnsiItygKf/5GoALXr4p33IbG3ar3XVOkDtdD3ciYv/z0vBUlXdTlHtcnUuAIf/y3brUFT5q1Tahmv6xKLvjI/8ukDoMzrmc0OYxQD4n0Vlequ8OTzUbkyJsD+303K92XjE247/7pvG1aWx0Gf/98zajKbuAAAgAElEQVR4nO1di18T1/I/QHgsCAiiiKKAvFRkQUCkCqFIeBSzCggI0mDYBFAqiGAUUERFQEFJsahtr9X6qlfpQ3tbq9Y/7jcz55zNBvHR1mt/vR9H2WySTbLfnXPmdWZmGftAH+gDfaAP9IE+0Af6QB/oA32gD/SBPtAHeiuy0bbz/g8/HFNxb7phGh/cvT3K33hW746sSQeLrYwd252wYUPC7k7GXOfsLhe8kZ6R0gsPtpkq5998in+Kmk7++mtfE+7tLa4tr2VjCTFIG+4z5rAzu5cxpUdRehirugg08Hef7h+nkyuITsJubS38sWsxMfHx8WfO3AYe2uEfIMxlDP5fzMuLG7zIBzLTPB6P/ree+NvSBMILDSWIANDWxjoTx9ROFYACNC/zwgRUJgGk4qzLTGYss4U+piE6zfO3nvorSXE5HC7jWVMoUN/EydBfGSsvx/8njtAbL45em97jcrj2TOem1OdOpqe05CUD/2b4MPWYtv/PyNVwgMghnncHhwZfYUyFzV4YpbW1e6918ne+7mxomJ6ebtgzmZEOlFE1iK+20Jbd0FSmsht/B4I30PSBba1EB6o5xudLlpwCxaD2XSkvjk5LS4subvya3nhxhE23NjQ0VE8r6fVAI5x7yYKHHs2j66Pq3wTj1eQ60GrQARqqfVG/89M8ZT24PjI6cv1B67UX+PwC/ClArOgSFy7OPKfYAHk0XdN13UDY2Nhoe59AXkl7WqsN2obKXH30lL+jRrHattra2rY29uIZvnBZfOSnjo4OjfacVaAxBA6dXhLzsPHOR0hbit4bjleScsAHsLp1K7yiTjzhb/3+iPOj88TXqalfqy9SU1MvXMPh+8ulQw+HAN5g8qZkm21wU/Ig8R7BaRz5LQBH9NF//g5QnPT5eRTvrm3VrdXTxMfW1uoCeosPUuDlBD6OxcRvBHDPLsMmPjERXjkEKgQQxmVuSk4eHExOjstLZqrumcNvHfUAxvZ136wjgOv+859v/jaARIhwq8ulOJBcjlaOcOJ33P420U3P7sckIkR2IjV1Y3zihk6mfsHYpUbG1mTGAcTk5E1xmXGdHk9YrM7U2DCQNwxgNd7MBppljeusfxPCecAIG0A4ZbymbOMI2Sn4U38Xr57ZAAg3blQvbASAMQmdTDurMfjPkvMy4+LiNsXFZeYle5gWFhurzcWG6TBa183C56yNiM22DqeiNyiw/30b6nOlOTkr5xDhtO9FB8zDpudPokjUPI168hxt02MJwMT4jexaPIzRDQns0k8wSi99e4kNXKzLQ6qruzjoYWpWLFKYxjzWbJOAyb4Fl66wMMRy/j0j9OiahiaW0mpC6NzKQqOQYHx2006oyjp3b4hJTDzD1JjEmA0JR9mOVduHhrav6lBZi6CZGZuuqllhwMWwLEDYuBChfViBv/cDTLF77RwhCkVA6Kr2jVLmmOoODQ1egtAewd+S4NDQ54zt3p2QkHD02LENCQm7d4+xXzpWnT27akcH6+rvPy+HHij78Sykcbh07X4Iv4RBir/Z9V4Ang8vLCzkMwLQjQFKV4FpHhZMPUeEBBEAIkJ0MFSD8KiiX75AejjshatlzC5NkAr64t7dWeM7rXeXwhcDOvS5/vvUXxgeHtAfFM7046WxOBev6q6CAsPycBRMAw9DgznGJcEAEHnIWma4Wa5e+ra5+dt5frD9PBsOZAofe/atB6rpGH1n83W21GY2Zu6C2IVR2vU+JI09PCQczshe6F29PAckTWnO8tXOgq3S4mZTW/dPoN8EGInQg4IZOVj3XbIT3tZ2Nu8Eam4mjN4uOxJHCOb4NFoL7LPj+65rNxvNv3qzsT9iGI4Ostj/6wi94V30IwFdm1evzAFaufozx9atW8XVhd39jPuGnHC/iblmQOaDdcYA3Wagnfn5OFq9lsCAgAALRzjlsilT+DVzqGnvzZp/tcxeCOCGuyJCUJo2PT/Zd/L5f8E8b9yyxQoI+RPL8On81cuBVudfnwaEnIku2Jtmff4If1WZs4Uj1PM319TU5Nccn29GY6gLZqHilTx0TrumESHMbq2z6Kbpl7/8nBWGBAz3WwIKvTJ6gBfuXdM3dxtn2fAwHyfD/UOnjxOd1qe2IuckwimzWBGixYmTCvg4lH9837wHfAc9HxF6STaKeQj+s0LXCd4+xti9z40fbi+zsf7wgICggMBw+68rfDTxjhGCUgKECh+PSr/xugKwChzGrklzMF1GXQCdE8SIJ18TbxBCRtiG+Tdi+A2+RXv8oHPMkzPPygxTjUasQuTjINKVd4zwS2v7LOvqYvauLq+hfF0O3xil54hRhDM01G3jN1T0kFyg221s32OBUHtMoqbLKxE6Cwr2u2AzPV9Tqh+LLc1nd9vld/7okzqqBEcTIPSdMXFypNfNvrnJGncVsWG7F4hZ+DuObdUFBWa+OYGfBQXcyAnLyrqhqTc8rot1Vc4qW93FqquGeFCPM2+/JQKGqWKJAFmzp3orUkH1UH7N46s1+aeZTyGWGVhZU6iY4SebmvpCQ9/VVBwBqndnZ99cWvENcBBfkiwEZwloa4ERg9pKCAu2uZCFseju6bEtF/M2Oauq8uoG5zR5nD6H4hFoGP4iwrumW/FrCqob1H3zSEPf//v77+nI9s9ndxkQuzm+Jci8ieDQ7neEMB3+JieLbgG1My8Nqi6OEDxDhOjTFlMcYDUyUQ+jl7Qw13d1dYPJccBDPVZ+51XdGx4QYeEUFHLegd8kIgSNt+7dLCtrZI2fNzIbTsIfy8pufkksxQhXcHAU8U4NDn5HCJWR3N7cnknc7eq3WGDy2LuUYQsalAIhQnQCRtdUgUQI49bDY2ZarJa8iSjOxeZEhAJcXaUwJIggRgQFhncJSYIX6lZFxa5du8pAsLHvv7wHUthWBs8rKrbYECECPMm/5N0h7Ml1T+YiwvNwUkF2NgyTEK574TnmwvgFh4goC8QYreYI+ZBUNVMQW7vKH3G4hoeHBARFBKEOKEQV1HkMjVzWnr1s6VKA9CPul4HNzWYB4dKlS7PvoLcSvOTRSfltp97VKEVwuXh1A+GcAoeZxaJ4QwJC4LyUA60CIs0iQSIeBQjRhpZIOdwc/ogytT88JARsmsDAkPAgRis3CbsB4i1ECBBhmALzysDF+HEXIly2LBskDXfLBAW/I0mjTLoZ63EDxPBCOKkg5GF/CACEK08Iqwv8iCJuqD9GMc6h+YL0quZ5rCP3Ouf0xx5NyNWJCb5zOzHx6O1OMCzWcYQVXyL37sG05CwkhN1Rp0wa4hEHW15S8pfw1afX97pz69NTJtm5QnAsCu2WcCU8HH0ohTVs44FEf3zVrRT8FrFBgUQ9vry0NEdlYx7PGGOlQMdVsYLznBDCMwz9Aw8FEwXCLys4wGXL4PBHJoDdfLyWg2nwVyDmZlBsur4+ZQTmIULsh/+FCPAcyE6MdZswcnwiLqwj91QZwT5es3zlylJ46QHMRU9pzsrlNcc5wFBaojoBf53XABUgRIhLQQ3eq9jFmAEQ5uEp0xhVo6IwGMT2ltuslX8BoTsjnSCmp/SCz+RHYOc7DmzbZoAU6FrhpQOK7rkBo1TVdRZG0UGWv3n18pU5D5hWWqqyBzkrVy7fnM9+BTerr7svFN5/ASMUg8bt67ZwiLvusaUwG9srlhLCLetu4TR8YpzZBMxJnIgl5XvL9/4FhEpGRgpSxloQOOf7zYTCx9HQsLUBaOsepK20D89c+nhYLOjDOR3UYmxYlioQrizVkIdaKQBcvTlfCQ5d0od6XMWYMXtx+YXKrOu2CIgVjRVLK4rukZRZtmXLuiJgYZRvmD6N4ky0wigt/xPIrLWRxcVt8MncSUFCqav6aGzYDZ8GaJICraSEu+U6holHw8IwKghWzSjGluCVzzYjxNJ5mIJsrhQBbv4M2IDWs3qq6UzixtRnqanxMRrDQPAywngTYH6eLQBuWdeoPhGgkCYwDHQFrgjIGdvePw6x8uDBYqCD6/kcPnb06DH+hj5O4aLxUa4DusFAPElzI/rgwYP4ONScnz/PRrPCwsJGWayuAlJCeHonQlz+WC8t1VYuR4D5+5p40BEU2w+J8RtfpG6M39DJ7kiINBtpBi6j6Ddei+7fxEdY1KnfuidwdTItzVYbaf2jsqbkYHESEmBExpw5k5BwnyBqPBwGRDbZBInB5/BLtsjKvZV4JefzdXUf8yDCMC1sVIeHrHG4HJeaEeLq1VeXLz8OD+DoNw81RQl2dN/fkJioXkiMSdBY40frgLLNhC98JIJv3b/xR7EiUs5qo9Oi0/6wNF1P+HBbjGd9FJxa2ACNErgscdasm4ZoEzDRCsfZcMLjGPXQlQgLuxEWewMOzcqC1/VmimCsrlkN/zGSsbNZm3hEnwcdMJawIfHamZgE+hFr4yJEU2Ci+4lQguz3qO4mAGkrSQNmFFv/4DC1FScVJ0UCwNq2Yrg46m18ERUWQ3A06DxZqAu6r3Q3NXU/6aaLycrxLEDlaaVMHQfKApiwGR8fxc/vO02EYQFO4CJGRRELfQKS7W2LTqv1na5reo9DCIDup1eiHkWdMhywbpiIp/q6G8utQOVjx+4fG3t7hNbiWlbeVltiZXsRIaopLs7ZuADI9Cw0rGEKnjzJTuJY3WvD//DGMXZMRwOGRz6JQAfMSg/Ie37YFBXEtalun44rKS6muSH127RDsdunyTe7IoKwxrFNIiCLn+5MwJDz7oS3xmgtlgqmnHhIWQbPVPT5QHCQGabF4tDrbuqemIANq0xKq92bFtmmrazRUBnglT72ww8/iNX7b2Ai3cEde9B5r7crghYgmp5eeYRLqb89inrCQ2clxevXw8iJjCyOpo8p08zR6mLoUj2nIKxQgfziyICsytSEhA1IlJD0VlRSKcdJeUkbbE9g/B6NDvBqw4SdqY/jSfEFGMbSIqNrS6Ijk/SalVfnr67EMMwPdFnP0MHZFd9Ys/GUIzj7+u3oweIZP3r6G53pCoaTY31kZFIljIQ2mv4Uu4H/iLAvVITSn8qTNCLO3ezYhhiej7Th2NsiNEkmRPgM0J1AHoL6lp6CJwv3TgqYtcXFJeXFxdFacw1SM/gVMWMnjlwbi6GDKz4H+xIeu8TKg72fMlKCZfCfOMH2wtyPJGglSTROXWBFnIM/2L1iRNLFRGyiIcpj6mdibh9NjIk5c23DmbdEWO6z86y1nfHxl9mzZ+xyfHynnmWo+tgwrelpFEq2JhhrTXtLgPbOdA3xIARMDRJPDBd8wVNnHOF5EaKzg4vZtEJwBRc3VqyAE69dL8eONakWHxyuaYfDMY2sRB5yiI+ifn/y5FSUBLgCESaCrIABqsa8LUKWZqwa1JafiYnfqF640LlxY+IZTY5R4GZY03OGVhRZwKgSGRnkFiFGxuJPnDhy4kg8XvJZdGfLZgGhxd5lV7q86ESrRvSfAsf4W+vl5LBFthFCHpxFaXpSHL1ELPosQXzBoXzV4PZt8bn4o2+L0GCitZYdi0mMP4LnGh9zTAuTkRZPbCzYa1eWRJ36PSqqj2y38+A+glclljFPHFFfXGYvTlCSyWwRI2HaP9xlHx6228mo9YXGV3CEbUmGmgAdDsRDxLR9vkJekCWCJMAVTWyj/Jh6+62D/bWCiWDwjSXEJN6+fRSXp8eYFDTa1TBdfc768AeDg/sYysL+CEv/eXuXGIjXrh25xk6cuIBu+03goW3X3SKQMMPKMAYkEWH3lb4++N93BR+7MfvNZ3tx+4ivGmISHIxpcUGCDZLXZsLIYQGl/bYADVkDg0XbnUCiakNCAihznUcE59C9PUnzHzPYGHp4FlrekwgpOYip4BBZs8EJsrWX7cpmwxjFYl1exSJ/aOjSJbkL48WIc5Mt7XKRKnQ4XIqIBYcaGA3e4wy+cE187NqFt4NnLamsFb9V0gYOJjMtbmpz9EA4n5/8FegKEOp8hS9pGEvRL3B8nuhEhODOlpUtXZrNJLJhuUo2f7o5/7r83WjTObRZFRSk03bFBdK0YZr5gt0GiZeYLxEp9a3wVUZGguEkwaalRa9P49NDBa82LJbCvBq4RLEenp7VWCSi7sOmB/XahVS8sM9S4fpuyc6uqKjIzgbvwEt8VowF+ePwNyTlc2UlquLKSrCNSmrB9USISPDYoHQvxCchokF17QS/qM/eBmBbUiTm2nGjxtqGaXeRmMWMyxBhlCvhQYCUNDGuY+7ZrUZu9nd5jW1nDPh7qSeuocuXeLuxnVMjU7yEzT5sFxIXBZduaCCYfGhkWm22NnKuOUQE2ADjtGlRIo/4Bc8LfHbkLQSNDTPtAFZaG2i42jQCGElGnEcABIjiETw/EJON8M/EPdoc20ApQqmUIZQgTCk7RvBpmHotERYLKn+VwBnROKscOuUlmABBEPcQwAa/k8R8W2PKUkaZQHY59fKRNxluVrScCKKk6Mj1ZAmPUi6ImcIwPDF775ZYsLXj7KINyd/4jRtTeYYQ/3m7RekCYLhGjusVbBghYpqXx3fh28RjSTkmH2FAhOOr9uWzOFta6i5eXHPxOyd/fo0yysQoxSsac+QNEA8m+UMEFq5H85u77f4AESGO0Fk66wAvqAG7N8BisVMCTTwSJtDwLz7vZXYM43cxDOV3cakzpnOUnMrb+Iwvr8VLOi1ZCBiNpR9b5sWLdZzyMClV5QllMN1fwNTnWWVvQAjuC0IUGKMRYNJB/GFPlj9EBAgIre34n1kCIyKGQaOzYUtEoEXF0gNhDO8+aiBUAnCc9uNijB0Rzj9+rI516qXHNRTge2vTbFa0u0FT1LZVliyWzTaI8PLwXx7sDLYwbUOinBBiUiRueMNkTJMQiSIRYBIFYPQsP4gEMMx6s+zz9i/LKhojAoMsETDyFOBPYAQ7dv/+/aNI8CgmBq5ph8jlpkA7WN9a/vJS9bF2dWXNPlZZDAMn2oaaGCd9G4ydJD5mVVCZUhY5RZZYnswVYyoNlo0GQJwVb+BhJYZo1gNGTuivFUfiGxSiCTMRPL3Rnr10V1nZrorZ/vCAiCCvZbgrIiIgvN/8hdqNLIp+oz8RHhQBGCMiIkLs4GeozatL5x/opcvz58uLcWpEw2woT8NNNM6OJIqKNCNd53wZEOOT4MHjRSfbwCHSpCeAG354A8JyHmVLEkQRN26lGkEog8ZHG9eRqlvXPowrSSgigwICC30ZdtqN8djR0RvjYcCFIGYvDAwMCKKUAy/6iPn5NcuXr6zJb9ZrYdzgzAB7MQ1YV0nDJykSwzubN2/Oz2/mZkFy3YCzamAQaWCgxVlX18Luw2ygKb+Rpn0iFa28nkpqKxeQcPix3GMBgc3JiXkp4h/OFzSMvB7PuBhfetYoOx8RER6IGTQBAYEhQeeApdzVmp+/BC4vjproSCsrRw8xms//Ysb25W9eXbNPP04JOCyvrsp8qvj0GM74RKB43OC8f10oY6LvyknfM8Xb1d+P3sBLx2kwNeZNi2aTvb2TdhNJ30vHYLem0yCNXbSMwjU9RbZnbXESTYxKVkJ/BDApibHPVi+vmcc8FbxUtrq8GfOnM/OqeAQjRtKGDQk/vEbQqGgJyRQOe3+4XKAI8M8J1L+lqdF8SXyVUp+RkpExYrzfVnxQxHkoDBDLo4kqRT1Ybm9KyqRxKK17HJjC4ig++aNZbWQaa+MCrhjG6/LlNahNtOWYvOGsy2sxn0lcHrJUWMxm6/lVNBEc1a0G80P65aCjgRfU72OkTqlplJ3G2QjnPOJm9T3i/WiYxMUHUQ5q5EzqWdzjGkUuTK7NyMhYmyJsNgUX51q3HVCYlULQINbKQYaWJ3EBd3AvU0tLeZrfccTpzBNlC4KS88SgfdjR8cuQcdkaWqsdbFFqwpjEU5UDDPejwnAjAihy0/LzdwqvIL03F7Y9gonWYowkFxcjNoqTslG+oI+zlo30TE5O5qa7+bGu1umtBVMuXIsT0m199PrI9Wnr1/N4u5WpNWIi5yDClry8GUq4dfK82+S8QQnQqG4ga89sBJmJFiAIoQAYQsQxSg2g5SO+zTX79n22eTO9kkLnOykQgqQoLykpMSEURAjr6dgRibCA4YXD3JQ0kuD+IhzUsFrKp69eiggHBwbXDAANZibjQ3LmTB1N+Y6Hhy5pD4WL42poOMem9yzOxKe47qhicqUAFxgYYqAUTBzKx9WH5ShC8vPxBXcPspDlioJQYT3jVg8b9YndURQ1Sn3PJHCxPpd/F0+eUlwwpqygGyINQ4NbGmhJ5fCV/welyMtMpy0Zn7VkEu9mZlidE3dW4eaQGKaOhnMKSLDFEXZPCBaGhwQCOqQA3MCzEKkC9JrVMPtpRNRwhEJwSIRtPoSjZit2FBH2TCq9ucqkmLNObm66nC+diSEw9AfIvLEHxMpNMxxhspOyVasEQo1jE8GCaQK3GEK171QUIIy60s0syL0AEyEXuyRC0NF8csQSQtar5Pb0uN3irMvJALKivx6rjXL7DrejGq5W9bpzmTt3UvBQnIc4G7VRJrBpWePjQrmoOipwD/c/BgfYmqqqGXhwbpqpqhpssdXRNSJ5IB1pL77kWmyUPg8Ojnr0CKOzakAIwgqSFBgCtmb4eYlwZak0E0tpqxA2KUrLo3FwVWKs7KqqzY3qmqpq+uicxjCrLddtPpaC2pKFh0BY/MQx3kB7CQPQx3NKS+HX1MeY2KCzqmTmrKqqQo2BjzOsJY4Z4Ix4D8pRx2LCtHtFaDAPsiohgQQvIMCC+AItXmYJCDEQygRDptXwR5QxitSHJRgBsVE0MEwzf78apgpwihjXinM/IZzG+djYsaPjp1W/cISqpnk0mOjLMQ+5dIySkZfn6y5/dchsm3hV3xCg069LO8MrM1UXUhOGQSg6q4RzfP12S2CAhWwaS0CgEKaeUkOnempUYGBvvXvS7c511/dOog/URkGskjRwgUb9SnpBO0721uOFcNeP9LiZsrW6gFL+lK0F1VuVoY6zD5nWQYeiDNY0Np+/eiVBRIArl4MHUpXnd8oDKHC0X7ZvZ0ND6qWzq4bwcp0DQcPOnZteBOTz58+7u7ufP29SQoKCLMMU9pOKvh/Mar53tdTgTCmI8pGU9PRc1tvDJtPTM3ptxeujSdKg4q7V58xfP6fDsfVwHXowsyPD7diG2WL7HfsxVWybY+jsF3DQQzo0Fi7iqApiG5MbcnI4wNX5+2Am+lltm5z4kY5VZ/VLP7Fvt6/qYEoDhnamMbjj85pN5JiiZFhEuCDxfxhGK6HVpJGBuzmPlQxAOAKKnNWnp6ekgxMUHV1rAxcoLXr9QTZqskX1OTqWJ+fA1ZgUuamUC1cNCA8xA+FVD2XAgV+xGjEC4cJ/PvywM9l0Us5NuD20Y9X2Q0MP9bOrCGGDWM1ZFOHUgdbWba3AuoD+iIUILZaAfs7CHDlMH5SW1nhSUlLSUxQYdfCACNEJAucONBr4zWqs7xtGNYbHphM+4GEupv0ZiVQHvF+gyMeKL/BhiIceTW3m2Q2YML968+ZmPCLZxMRBstmKOnasWnXop4erVu2AUeCLXlW/jFA5gAk/2xys36IELXhvuKsrKITCaJ6rQgmPlT6e01k9ptv0pI/0Ys5Nr+2giA+g61PMTDMRbdSRDISIlJKy1k1pfwJg6wF1+7fIj7MgM8JwCU+NDRtXTzfn+4ibwQMm9ymZ5E5jh0Hw4T3VPKWnobr65foTV4HL4XBMIUK2sP7Gy7wBw/IjXEncp7PvQVOaUooyMKmI3GdudR1Mwwi5/AJMAaNjM/ihGYxtPbCNF0hz9+ISsIhceUzFucErvHQzaYpzZiDZhHAweXDGCT9iZDMQCoNeAshclK4NJtTwwlmI1BVEo1TV53Ie0AueUly8sI+YCGQprSMS7bWCGjQsUx1D5JM+Qr0oc2ZhO/TFdpyHQ2d/OoTakIIk436OkLNqMA7LMQeNV2zwbNOauEFfWw13T29vTy57JXGETgfzBi5SfNNvsSj68ZU1paVSfGilXA8bv9gCythXiTZKtox800O2jWwJ0YgBcE4DmclWZutYtf0neAISv2NIxhJ0JTdXmOjoVWTGbaJ6U2MiDlL16aa4zLpk+lV3PY2RtRmvbJniorKjKSezByxSBhcxDBq4BlXwA/HKWCkK8XwhWm3JeQNVVQOZg6R4R2WAXK76C+M0C4VI+xZMAfoPRQszv0ueyVO0jlWrtn9x/eF2kIfSNoETBsogjC11mWviBMJNVTj+bE4CiAjj1uQl4/EZktb6vHF/cmJdiAuVsMXy0lUYDvCyfVw/SVl6laupzzjAi8LcaLloBhgbO+fRdc+cYX9n3WCNW+4gwjtYo+1aAx8bcDKUh5w6hIuQu1acLlpBeZk+hH5EANdk1s0wdzpPMSSR4F54+pwcqAwdBU6QKxELIXYFgCC9nk/qSQxTlVgIaooAJxv2FPaBGA9buAJgCpPfmmVF39xqZ98UwVVFs2umhf3iE4hi+NYLmZSxNpc56wDhYhA3EcLMzLwB1mMAhI8tOhcdWwvIxt+PtXbeiAUFqbSiso9nUK4szXlw9cFjAigRKpm+Y+uY9jqE2h2RPDR7C8DRmK4CB8ggmMP4jXSqI24Yez0YnyEmLoS4SbAws26QTRJC0EMpvb0Zk+xlUsCGwgHqQgNDoXx8E9kjUH3M52/eLGwMHKAcIHf0nXUmhDZ1fOEahw/guHrThFCpcs44W/wEu/pDQsJ9ppDqZKhEJcKXIBJAYmHdAExDwJY70pOrANge9jIpaEMVTE2hAt7mYl3+w9RLpY1DwsZYKYgsjZ00D50XjVHaUmdj4zw4/jLAsKwszUB4l1HNF+Mqzn6e1wSP3T5z7baqIEB82pMyiVFEH8RNPnwCYCbGTd0ZvfIMJlPqF0HITLnawEOvf7UmB6xReuFqbkehJYUAd57mPBxoGaiy2aoGZgYAYVjWIhA5wFirUdB0j8FnnClCYOMAAB2HSURBVC7nDNrTXZglX9jFF8aPqGAF8pgOBQQIoZiKJorjYzQvr66F9fT4EE6mLMbEhgOUrw0WxoFtyDQ/q2aYs7SZx9lWC+I5lORgD8yAqLENDrjANq6qoiTNMH+McqljlNKHiG46L2YOsmRQiXVV3sKQkMCQ8AjGcHH8hdqT0itG0SSceZwPYpwJngSYd9HGeiaNUacoKYtpRNf0NDV+mJ6eBg/SYjFBVIYtvJR1qJkMxRpO3FrcSc7UgBPtp0EQo64ZZxWuxC1YxpEAs3T2uZCWs7dAzWW6khlIigF7eBD8SBfaw5hixkbqZUx1pBfriPN8EH20hoYosDAPQ80+LLkjr1AXEpCXlqMt0g718gWxYXAW1ZeJH9NSBZb+oMsFG1bVIlOJX8ZHibeiAvYuzN68vMHMAeBBi51GiT3IO3bmROeLC0c6pfWVm16PDcHyOETAuMaHTwDMA1HKlHQf30ZebbnZu4Zx8Uss8hEblWH5DF8f9nHWZi63tm0SjedgE2czrVP5wUOEcIwogIXRWvcd9jK7+N13NpmkkRsTf+1C5+3EGLcwTHrTQTqKdcNMgZETPSOAF6uIcfJkJk3sXEDDvoo5wTfF6/c8IigwiGO0ol1yy/fRGcPmp0CR/tJKXBaBxNBN+79R1ti+v2u+RCIBZbgzIRFkKS5z8pBjbo+CI+47sWqYyUFmChILpXxN3xiarx6j/eFBQf4ILf4AgY1BgSEkZf+TvSw7m2fFckp+acefFB7+unUXa7a+byyaxZq0u75rROEgr1elDKwNu+/zABcT8qbqO2P5vs5YARZ08TvubxheRf2rLG9veEBQUIQfRK9pkBoIyRjIXlpxz3on2/fpGWHzO83981R9aIjPVAXE9B7G7lTs2oUld8jGz3ft2pVtQKTCbpj6nURNk708MI4BLmQJRg9fRUIVj4irMVn/Kh72hwQE+COkTwz7AcQlXrzaFRUgL2aXys/anAMS4WCLkbp5nVbhTlMjommXMq3YspdhbSHWozFrGRY0baED7cPgnA1jwg1pfR4M4GFYjHhIZd7Y+IpePEouXJH6ehyeSm/9SD2YNouhjECEfsMUL6vdbxoGBdAKNWusIHHxJX2wZSB5Tdwm4ZpWgcO2iYfETudv3rkZl+GwERHWmBLCpbvK2tmP37NbZVTORB8KCYSf7ccpERHYj0twFO2o7+mpFzEPMDRtt7ZgYyyjJli7MZ4lysYmRQBopL5nsn5khEJBKYuImyAKBPsx0U6erz8LQxDhLS4PbyK7Bgedg3HotxFaMKrWzNgGkqmDwma+DnedR7e9CluHlTC77rGyu2wpFTTRTFYKEaEFtXBEQADrXWsEdDhAXH+1frRuC/mVclzzRALcc/uCeLluAogXZhHjNCL8JYh29Cr8AALCQq/kXjsIDTYziItBGFFwishCpo0Cm/M1NauXw9++GjRdHdgvkd2hYp+KoooKrElbtkycb2FIQEREP0OA4RZEmJHiC1oBwLX1bMuyLcuy7xQ1frOOc1EN89zw6LQ02UssR2A9OAsFwkWMU1xxopnog8jM01CwMKQQp2cj1pJTutcATHRXHhrEm2yMO6U4WAfYvtWafnXOozJwkqf3uLx2xx7HLay9o5qtm1SwJU43CH46sIv1BwSEhJ/3RbekQ5uxtrc9e102deWxZvPWXxqvbvQhJIhuZgBMSV8MIV+wMCCijvJGLADIVxLRuiSUhJDVkbk4OEAGYzK+OsCOLxdfvPKxvWHPtAMz79s/Mpc0rVv3EZdK/VTP2EUPXsO9F/DI0b+V/c0sP3YZN4l4Wzce7+ODGqEpTAAEhC/HMroKF0DElgdMEftyjKJ13H5vVxmgs/1YdvOWWoXzL4+b/XFoENPyJYxSYwVHn9MaGvacO9fQML2wpklqLkrhcLlwC/NqbcYCWjv5Zba0D25y4cQzGmkzaYzpERS+AmDGy6LGSyu/JE/5SI0g3W4wMIgXXof3s+xs0Go37+3COvkvnQgoL9NnLhLCTCfLMb45VkODnmx6tXNszJcfuTctutJITdk3NLSPx+JS1i4k970KifBuhThe5X90RQTEHrRj5ex92dFXCsN5AXkQxxgRQS8P833JwfDCLqHVqIh86V0F14PqDHsRTKlkeOEiY1eNJRwD69gPu5GOCnu98mBx8cFi8R7F7PbxM8ldQG52s12qiS+LcDrqHpyC6hxV4ErJlAJGgjuF8C0ejgqi5ITAQLk4ytfTvAGCgZyD2B5AFJSjuF96B8HYLkqTEW3FTL5ooj0W3zsnY6pYc0+0m1fvRLZFRlYKhBqB22dEgRWH2fay3TVSZm1g8DHPeFisR9M8sWHorNTLSYsfqZfi6WWAPANDLHAjJh41xZUozsBAnpYBRqmo7+TifnCgpcowGslQbGmhRROJTAZYNV5/RTVYhCQSXZFIPky1xxgFfiwQOgrQH5/2gfzRd5roX1K4knd30zHyuJZPXdKDNHHXrl0sGtUlc0w4xhARyLAEEANF3kkhcLZonVHCCuJeGcA8OjMN8lUhlUMzlhFFAVbimaMxvI6OSh7KedasrlOgm0a20jrFF4cPGDGqIjD1fizbtWuWGxsekbAcRjyUXTVUxUSLAMTOfUYaDWLs4mTBhAzJwPBC/0WbclngLPlkpCbpnqui+uQBny3sKGXYYWnS0Q2EcK8BE6cUbvnFaMXA7bQDW4sYJzorwzu76MvHzQ6n+GlslPaG7FmvkcpWKLIMX973C/hbDyL56sAaH14qOoRLLOpxXNQQouZqaWnNYxhMRxMT4+OpquVMDNWAUG2rrJPB/D7eJcSBCyitrQcUmTpCXy3CO1b+6FuRMn78un78uL7v9QgNdr+a3G6ziIosXw8AjapW7RAbOqRqDxn7rAZjqqQR1Tm+vqGxM5jqShd5LB4RlmPCOvZEwDOefwDo9MdYRjzlRJgHEJzLSNK37uKPRb4WWVifVWuUSjIKaz5mb0F61vgNfmWqkusuDpoclklcD80womAoKlBWlEgmHlLZpQ6VHbKpYgW+NOfB41Jskbl8df4QOwMcFKPozDVmTYrEnGBrWmRxCZvXH5eCTskpndPnGU1CxvOlBMLGoptF91Ajfl/0+Wy7LMqiEXQwUhS8YHUKu/qGYUp0w+OhjDRbHUnIizI+4U6XxrDMvLNShZmv0u0Q5s7YVERIPSIkUZ6BDgiNQoHb19jepOi0tLY2XPGvBWU4X1p6dQ6TZ/axqSke9nM4pqdwPcx2p6KiDBuBzLZ/aWOzZeCbFhHAYk58mvARbhq1ryR1VFUp34NCeIhSAJQODa4OcM9EMK9cFoIcWnUWaZUmekTIPApawNHY7a+N39h4hJUU86KH6MikSkQI47oUs60QodEqhRDeyeaNQNiXqDN+RDtjXSOmMxppfvSlJlH1etKAg9SWJBOUeF6LreqiE19WBL6RSbe7N53nI8p6aIOHQ4eGhi4dAnl62hz+5x0UAJZRePVs42WQUjwteH3SwRJEmI9B5nxdG1K2KgUFW6emprYWFChbXdgpgzuV1rKyWWZ4XeWUdEul0VS1ZBJVb+IhHEmNV+sy11CzbX7ngh70MkVoQRGP5SX+CHmuCBsaYtfzRfh/pUik2HmaHdmYKi3Sy6kbX7A2GKOc0KK5Tj38Tl/fp7q28mwwpsADzMlG7nFV2NiXFdiuhhqdfMP2Fq8Hgwh5GIl10ZpnbkzTxmI9bzFMqZoeE3LjKKvaNkjxiRFioJiAI+ncNeFm816pEYeGJFDsjiFj4xQdb77ENm5MFVV011JTN8paSEUfvXHDPwe8wLyvsMaPsE8GuM3sZoWVEUBs5bIXOWcDgvFezobya3LYsWMgq/KH2OvJMxqmYmao5sxc46RXqigxh8anPKg3nTvQ3B7x6UPK+tHxJ+b3AWEe/j5OuHb94kIqL7tMvfzshfiEbLRhxjjlNHadqBo/olYgS++yioqiomzqA/JRESuRJjuzgTTdV7O8VB/16KWYHPZa0sbDxEKKM0+wZhARyoHJaZIQ2qxUulO+VxTwqI2YuMWGLsmB4tjv3O9nPV0jWdNpKoSUtsm4aQIpW40P0d4d6l2+LHs2O/vWHd7n5KNGVpJkfAAUMkzj5XNAILTn2WtJIAzLuiGb3bvI31PS602mLCK0pUVG1oJZUs7KQV6UsMZftp89i+w7DdIUmKl89enhw4f/9clX4jOd1y6kXuas+zr1wokXpLhEqVFYVpY5Y9rIneSpvrOiOzuGPThAbOVSst4wF6OtTG/Ox9Te1Vie8nqE8qKOe1yZPLZbtQYVoju93sTD3Pp6d21SZFq0zZZWwmqxCJNhOsX2s9+e3g60quOS61+HP0U6fPhTvFJHY7A6SUqaC1iChZ29RgEa/8FY80lsFY+UnQkTEWidQfjsG0AYaTR+iIQxtO86nw7XL7E3kCbsPZUNUqqxK3kQR0pvj2Jevsqd7MViUzBK0spZZFrk+mIrIeSEOSP7DxsEXDzG6xFFFavKa7ASAWGsSh2S1RsmhIrTQIhFzmjRLCR4cW+0VFa10X/2Dgp42wLWwmPmvZPMNErdymRvLWbptYFpihUuScU8YUQAXNUx9PMnLmfL/v0tTtfPH4MNIyrM+MdfbCSEGzqZkTQlWyoqjmns3Se8JlSJvKjmZapME/WY1rS0P4PQ1jKQTGHsqk3JGE3rWRDX6e3ZSxp7b2RtG9ZgRrNfdhg5Mat2dGifyvnHvjrM2A8xiVRhduJFp9r54raoMhtjHmP6cYQukZJJHYWV/TI1E99Sn/f1nTS1a6tNa+NMBMvvzyDMzIxLxiSyAYyAZmba3Fw9GK5lurv8IK8B4cUftZSn3cGTfoDYYR/CT9EhFBAFUZVZQqdsH4kxevr6baKX5layaXjyKUC0i5YDK1b0GWcIlgJZi7a0P4WwpW6NKekB64tw2dk9gqsCoPZp6bmy1qhyq63VmpoOmWhIOfyVy8lzBJGHxxI4xHiBj8roAOGonH5zxExfu1BJPHXCJQFS72wia3RbGzepatPS/kQ3s5Y6mSiHANdgyW1vL0PvEEgxCmQ4qc95/+Irpk6NLft/hkn4yc8wFX/e72RjooYunpOoo1PZjTAu29UwM8ICM0COsE/W4BMTy2vTIuU0xKLM6Mi2P9oKyylS5URaFZb9uU3rAH4L5cblXbHiV6O4b38Ltof+6iux28kLgxMlUR3dbph9sdwZmOMpfnbZLrTAwIedCg+4WHdw1JMrV06qfYgQW/Wk+ThXSz0D/mBnQdtFkWdFId68uhms6PF59+Y1SBNA2eURL9H+/VNTP8MQnfqqBXhI9w7wrxNM2P0DU8G4QANIi43lIsfULtTXarJ1m8KeiwZRfVhbh0Y3el58+pWIkvo/hpDV1ZkjoORA+WCZ8x7YCn+Sh3zCuEyCzSfwpx17mVS6ZwfaNoCUi5yGVv9+odSLcRs4+n1i/jVhF5RK0TSgjVqoRYuS+j94J5OqOpkXgG4wWqa59b0Cort3xGffmFgYGnrF10a8Zb88Yr9/GYiPPKNG/ik2H8Sk8Olt5l6aotkk9nt9KqMT2MC0sliUDUentUWLngFJB//SvVrcuT0j6bmshy889yru9JEe4WmcDJVtY06dnFBNHah/lnz+2fxN7bfu/OcO76NxI8uXRKySLTxKRaXmXpqUW4/dUJtEB6xunOklB7HgNFo0DeA1w7yk/k9SDy0iY3DGPeJ202I5rSPTQnJf6K9PT558zjtwmBFKJjr3+76pHcxKcAzW3WkkGx8RiipMHt1V2ZQJnQRJ5je/6xDdv4aBKuY1taaeAcV/ASG/Q1o9955GSE9M8iUsXMDqC/UpYRNCxbVfIvzKKRWybZ3wDNZtMRDGzumaPscT38Zf45838YnIWUnGhtE0gAIZxev/NEAlQ4SgUFv00Eoyd/gxS8INwu2p71g1mLoXu/b//Mkn0m3a/8knH//MndrZbPSAaG20nVESqsjpM3JPjW/K7R3B4iiDJp5EARPVJ1HYLJElyaoHo+L04ME29mcp10gbgB8cqa/vRVdKphBMsuArJoTwDObJ/sMffwwIP0EmKi2498nHh9FZv4Mr2xWz2Cz4FqUa+JIXw2QHSSJ3Ri9YFrn1wrBoOkX3rXmKrRKjHgU/Zza615mZ2mr/rH9hXmHtJVdfoSQXsQrZMxHFzDFYtekUcwmAQD//LHY+/viwk7Et2FkW1x+Ksu/yKsMFiX3iWxS59sft/Yng0GC6/RBvlWjqVP762vQ/hJBjVJB7bozZpItlyB4W5f8j3VdYCyCUEA2AHx9uYbZsAEhJHI3LKnAN0Jzxhl63NMN7DZOJFC9250OITaroz8ctJ/V+AtgR99/UcefN5M6QEFMmUaz2sFyxzJqSAaM0yr9t+NOnr0ZorRAAQahWgPYaXUhS0PhS72ivKZQ3IOyeoBJXfm8e2Q4y4bVdIt6KlLVG6scIihjYGGkga93syUm/o6O6mfPwpwsgwtNPYZQ2VuySd3G6VdH48i8ZVG84o1RXQN35gIsqC15CJaB0Uc+IJmtv7GXyZko3slsyFOSl4stzyRBtCgx6sgR0wr8+RYgf+wH89LACCI0U7x8rfDetcE1P7fF35Ovrc3t6FHdPTy6fkLzL1ym0SqnBF02M27jYevtM55GYv4ywd61Mbkkh7vUa+Ciho/uRbyY2PcItBqA+lhhpBwB+gv3jZYp3e5lxkxVXNZkwYHwaGJURxNfbqygjPBmW35unT1Gf83vz0FGJZ/jvHkn8ywhNCTw8H8CXyEOhG9NMfE79cn8+LCEKwpDbV3gbB4nrXplcl3dsa+UVg9WtRsGgUq/0YB0aFrdzYXqSqK+PP3LrRi5knUj8ywJVWftSBo8AuJbG0BPfMH1KunH/vyjE9qkgevIvJ7xxt+zfdFg7LrFwap12EMLqBsceo4a+HhQ+YAQuTi6Wb0DUKVjI1CMvXnXMW1NuuqEvTAmDQFyo//6bceQprv3BsV9ICJDZij6n6ffvWSlnsImufXrPnj3TCnO1Sib2SNdFMaX7qkOHHj48ZAgo1WgCeeav64uFNHbM9J3q06juJ/xyTvze/aj7dUPG1s7rZT6flbPQ0eCD4PJV7o7IWgsfCzHQtWNHR4fsisMuSx76Ol++K/ohYYPI+Gk6+fRU1KMmpv5OXVGAgU8fRZ16+lz6iF39gUH9InfDOot3j6Fh2o7Ns+7eQnZM+yE0SuhzBRNHjHcfAjyijh3ilU6B7MJfH6QLSE08c/s29mCbCI2ifrCoELt/6/4dcf2OVkfUEmpU5A0/b1cUL68Lt2VXUJ4YQGwvo72KbJiL50ztAl0NEqEiy0NG3AJiowAIfJQFirLh5btnIfW+xj/ZnZkiKE9JZ0zIBs3gUdlDxNlRR9NZcfsYgFgmU+KyGdtj5iFHCF5FvTC5FcxspsjCpQ6MN3d8MTT0S8dDiZAyVswLWe8K4dfwd4Hfe4k3rG6i0YnezVMCiIaVyvqN1CIsnL4lEe4ycv6WZdtce0yJXS4HCtP63tx0nu1Lnkz6pHsEJuNDjKd3UDE0DdPOa0dST7yAs3h27UXqhRPvVtZ0pqrs2QUMX8j+009R1dNtGSQLV4AjHGFUvyHWWXlzFR/AZetsCxrl7FGojoQytSfJGaXIQorCKJZObUF0bJd0IiZ+48ZnMAcvqOzExo3xb98D+i1IPZLayZ5d7uQBGg5Rwbs3d5t6bOMt0SKMznuBXp4KZ0CUdx1Z0EZGAYToVvTwhOZcSvdluIKAS3erfqKDbA9hItLdd1NxDasTcwLi39gr8Y8AjIn/GhePEq89N/pPg7WtECefSIArYJRGWLzDw8w+POyl8gV5c5WlMqsRlzkVP4SIFwtfJvlt1wkgBhZSFO3sKmoMgqSBwuDNQ1+wry+zTuwgavRIfQekbUjcePkCjosm2X96SdQT5N4ppj4SXdIxbGrH7iiAT7FbSNSI+3JIfADwozsgS009VhR8gqN00tQhBBFmMO3sdmPhc+jsIcbvL/w18A8TrXw9Ut8FqQkbKCqfcGxihdFiO0p9DjpC7Y4yemxfAYR24iCW+mDO/x2/HHa8KcdHWAd8zpfq6MBJiSVrkybzqZ5e0s4+NA77AhBu4Os8nRvxf6KvR+o7oWP37585Qz07VxgQo7r7lgRHNV0xAK44ie1Ju/gotfPmwe20eNve3i7Xccm8Mcmac9SOJ0VEL6VxSGzVzn4rj9LPnr3E7tNSVuLR+PijtMiT8MZukH+Krhjtp4MRW/ATU5PtJsa76BKZaoq1+X3+qRLKOR9CUhzpue4RX7FFRkauGwSNevaszD+4tB12x0QHWFziiXknfv6idPLlDttGj22cFrLg3eur7cdEoubN5qiofY/ivwcehT/ROtdP27kkZep23FN5+1eD7r+7aWgmuWKxCEQKEstbPQz7WIi3RNqXf9z3Ha5zDuHdd52HvVfe0lj/lnqfwCzc/sVbpHW9K2rqewXx0I3knWmQUi+7fbyThuKYPrdnzzm8L4vC6FYr+HTa8QqU2ml62On3InaKex83eubEawP38uwBL94Mkqt8rEjrF3yswVZvOvHQxfsd4eRTzp9Hdrt496M9L5+yql16uJ3rw59+OjQkb7vHlHT0zV/pJL9jUg+hxqo8uB4hWvq7gkTdFJWGDXupllHnmd+Uwt8gOjpR/zgSo9OiszWXPc4B2TDp0E+rzp7dvn07Fv5fh0d48gX3LyZHsOXOog0U/hsIKbWzhJJOz58XxURebMdgsWBXjSC7bKrkwS5MRsd1HKbnsMeack4gpHiNs8pZxSgp65BMRTp7HXShzEjiJV3EvveF8OGh64eoF7yV3yinnyrCeC04GuHkalBm7hzeXoG6jBIkeG8arRmvbDBPCKuYbYBRve1PRibS9m+NnKtVZAH09k5i+7f3NBM7Ojp+YeW1e/fWlhDC4QUFxVzegGbWSXf5EDpwfHrFIKWwG54xNXxORoQ7fAh9AHeQ8ujpcffkTr5HWcNY2vrayshI4hdNRFm5CG8FKOr8VeyzqlIXNHt1g4QI9veeaVCHBkL8ppmZFhioTolwlT/AVTvIk5p0w+BWFuvy8V+jyvWV8B90GyAMlIWaVASnBLDjNStzSh/MYSPEfJ2JtmqAyoVClDkkvmqSNLyoGHn4hcgm8wO4g9upOA/9CkDeF9kB0jAVhPGyvkCFefvZZ6t5CQbeoHPeaB0H/HPgHTokwAYRj8L0BqoIf7jDSJjbLtPmdpC7z8M5uT1/B8RChfUb3ckDQ8LtrL+LHacKBV58McSmWxskG+k2K/JZQysVdbWAHLUNIBOLOnaYcgI5wB0dl5hSn5Jen6u4R+rTU17To+2/RN7AIKNMk6oXsZaR2kwtp9KEZh1vWt6wGFVjXHgwLy55xjmwaU1diwyzmfHtwIDbpLwHLCB8Vfuy90za6c8knVaZIpJKzOBohQbcKeXiGiwNT94Uhwl1hzpepi9o5VbcBPb/DcIFpDgWJ3yPGuxhyqB/H30/cvv6TC7a+er/NyXXUT5WXh2mm6mjWfLOrt7+QCOEp2T4+ky+/3n4V8lJpahV3DQdHZc5DN7CwqD+cBn3cPsqof+2E303dEPVGc9h6MdGecZNwbBocei/4/q+Z6KbgpJTQpafVyKcb27Ob975hvqRfwTp4g+sCByg0rHWxN1L3qZa7f85YQcMnqQ5zBS7Iu9+huV8n+l6zT+eiXrsVY2pc3SPDK/X2+X1CkkzX7McHeqV/3iEN0SlGVWlDzPjBnaAkCIG+j8eIW/2GpYVhs3kvF7F2yXufCP6L/zzEeqU3peV5bGHBwR5FYviDQqgDjmin8HVq3/v+b1D8oYHYaMlZokIwL4OWinvSZFT+h7jp/9d8haGABMDvAEBdDcRbS6Hgj45c/8zCKl9jiXQgi1y6AUNmfjgf8KoEdSPTic6myH9TJ2/mkOSRsvJOb7ovbL+6UQxH9xRS1eu/Ocr/UUIAyKlHlVVPaVGS/H/LfqMIObklCLAzf+LCE/vlH23seXG9Td/4B9Hl5qpYTP1o97Z/Mby7X8gmaJan312+n9GI36gD/SBPtAH+kAf6AN9oA/0gT7QB/pAH+g19H+P3AfcEiKaZ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>
              <a:solidFill>
                <a:prstClr val="black"/>
              </a:solidFill>
              <a:ea typeface="ＭＳ Ｐゴシック" charset="0"/>
            </a:endParaRPr>
          </a:p>
        </p:txBody>
      </p:sp>
      <p:pic>
        <p:nvPicPr>
          <p:cNvPr id="6" name="Picture 4" descr="http://hci.stanford.edu/dschool/graphics/dschool_logo_withtext.gif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967515"/>
            <a:ext cx="1555200" cy="6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99" y="4501378"/>
            <a:ext cx="1224136" cy="101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Résultat de recherche d'images pour &quot;ide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>
              <a:solidFill>
                <a:prstClr val="black"/>
              </a:solidFill>
              <a:ea typeface="ＭＳ Ｐゴシック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58" y="1886344"/>
            <a:ext cx="1438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SDN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52766"/>
            <a:ext cx="1438674" cy="85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la27eregion.fr/wp-content/themes/27eregion/assets/img/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98" y="3595342"/>
            <a:ext cx="762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Quelques acteurs clés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59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3004456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Comment ça marche ?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816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700000">
            <a:off x="1295400" y="2315845"/>
            <a:ext cx="2730500" cy="2705100"/>
          </a:xfrm>
          <a:prstGeom prst="rect">
            <a:avLst/>
          </a:prstGeom>
          <a:solidFill>
            <a:schemeClr val="bg1">
              <a:lumMod val="65000"/>
            </a:schemeClr>
          </a:solidFill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/>
          <p:cNvSpPr/>
          <p:nvPr/>
        </p:nvSpPr>
        <p:spPr>
          <a:xfrm rot="2700000">
            <a:off x="5130800" y="2328545"/>
            <a:ext cx="2730500" cy="2705100"/>
          </a:xfrm>
          <a:prstGeom prst="rect">
            <a:avLst/>
          </a:prstGeom>
          <a:solidFill>
            <a:schemeClr val="bg1">
              <a:lumMod val="65000"/>
            </a:schemeClr>
          </a:solidFill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ZoneTexte 5"/>
          <p:cNvSpPr txBox="1"/>
          <p:nvPr/>
        </p:nvSpPr>
        <p:spPr>
          <a:xfrm>
            <a:off x="1676399" y="3496429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Espace problème</a:t>
            </a:r>
            <a:endParaRPr lang="fr-CH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600699" y="3496429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Espace solution</a:t>
            </a:r>
            <a:endParaRPr lang="fr-CH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40604" y="5880219"/>
            <a:ext cx="2440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 smtClean="0"/>
              <a:t>Objectif: découvrir et définir</a:t>
            </a:r>
            <a:br>
              <a:rPr lang="fr-CH" sz="1400" dirty="0" smtClean="0"/>
            </a:br>
            <a:r>
              <a:rPr lang="fr-CH" sz="1400" dirty="0" smtClean="0"/>
              <a:t>le(s) problème(s) à résoudre</a:t>
            </a:r>
            <a:endParaRPr lang="fr-CH" sz="1400" dirty="0"/>
          </a:p>
        </p:txBody>
      </p:sp>
      <p:sp>
        <p:nvSpPr>
          <p:cNvPr id="9" name="Ellipse 8"/>
          <p:cNvSpPr/>
          <p:nvPr/>
        </p:nvSpPr>
        <p:spPr>
          <a:xfrm>
            <a:off x="711167" y="3600450"/>
            <a:ext cx="108000" cy="10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Ellipse 9"/>
          <p:cNvSpPr/>
          <p:nvPr/>
        </p:nvSpPr>
        <p:spPr>
          <a:xfrm>
            <a:off x="4520275" y="3614395"/>
            <a:ext cx="108000" cy="10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Ellipse 10"/>
          <p:cNvSpPr/>
          <p:nvPr/>
        </p:nvSpPr>
        <p:spPr>
          <a:xfrm>
            <a:off x="8335250" y="3627095"/>
            <a:ext cx="108000" cy="108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ZoneTexte 11"/>
          <p:cNvSpPr txBox="1"/>
          <p:nvPr/>
        </p:nvSpPr>
        <p:spPr>
          <a:xfrm>
            <a:off x="5328337" y="5883513"/>
            <a:ext cx="2351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 smtClean="0"/>
              <a:t>Objectif: élaborer des</a:t>
            </a:r>
            <a:br>
              <a:rPr lang="fr-CH" sz="1400" dirty="0" smtClean="0"/>
            </a:br>
            <a:r>
              <a:rPr lang="fr-CH" sz="1400" dirty="0" smtClean="0"/>
              <a:t>solutions au(x) problème(s)</a:t>
            </a:r>
            <a:endParaRPr lang="fr-CH" sz="1400" dirty="0"/>
          </a:p>
        </p:txBody>
      </p:sp>
      <p:sp>
        <p:nvSpPr>
          <p:cNvPr id="13" name="ZoneTexte 12"/>
          <p:cNvSpPr txBox="1"/>
          <p:nvPr/>
        </p:nvSpPr>
        <p:spPr>
          <a:xfrm rot="18900000">
            <a:off x="661892" y="2379268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 smtClean="0"/>
              <a:t>Pensée divergente</a:t>
            </a:r>
            <a:endParaRPr lang="fr-CH" sz="1400" dirty="0"/>
          </a:p>
        </p:txBody>
      </p:sp>
      <p:sp>
        <p:nvSpPr>
          <p:cNvPr id="14" name="ZoneTexte 13"/>
          <p:cNvSpPr txBox="1"/>
          <p:nvPr/>
        </p:nvSpPr>
        <p:spPr>
          <a:xfrm rot="18900000">
            <a:off x="4491491" y="2379267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 smtClean="0"/>
              <a:t>Pensée divergente</a:t>
            </a:r>
            <a:endParaRPr lang="fr-CH" sz="1400" dirty="0"/>
          </a:p>
        </p:txBody>
      </p:sp>
      <p:sp>
        <p:nvSpPr>
          <p:cNvPr id="15" name="ZoneTexte 14"/>
          <p:cNvSpPr txBox="1"/>
          <p:nvPr/>
        </p:nvSpPr>
        <p:spPr>
          <a:xfrm rot="2700000">
            <a:off x="2852750" y="2347185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 smtClean="0"/>
              <a:t>Pensée convergente</a:t>
            </a:r>
            <a:endParaRPr lang="fr-CH" sz="1400" dirty="0"/>
          </a:p>
        </p:txBody>
      </p:sp>
      <p:sp>
        <p:nvSpPr>
          <p:cNvPr id="16" name="ZoneTexte 15"/>
          <p:cNvSpPr txBox="1"/>
          <p:nvPr/>
        </p:nvSpPr>
        <p:spPr>
          <a:xfrm rot="2700000">
            <a:off x="6714106" y="2371649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 smtClean="0"/>
              <a:t>Pensée convergente</a:t>
            </a:r>
            <a:endParaRPr lang="fr-CH" sz="1400" dirty="0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Double </a:t>
            </a:r>
            <a:r>
              <a:rPr lang="fr-CH" sz="4000" b="1" dirty="0" err="1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Diamond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79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esign Process Diagrams | Public Inter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7" y="1425164"/>
            <a:ext cx="88296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5857464"/>
            <a:ext cx="7658100" cy="128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Double </a:t>
            </a:r>
            <a:r>
              <a:rPr lang="fr-CH" sz="4000" b="1" dirty="0" err="1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Diamond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49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:\Technologies\DesignThinking\ProcessBootcamp20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7" y="2005809"/>
            <a:ext cx="7908206" cy="39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hci.stanford.edu/dschool/graphics/dschool_logo_withtext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5" y="6064496"/>
            <a:ext cx="1555200" cy="6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Démarche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621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:\Technologies\DesignThinking\ProcessBootcamp20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7" y="2005809"/>
            <a:ext cx="7908206" cy="39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hci.stanford.edu/dschool/graphics/dschool_logo_withtext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5" y="6064496"/>
            <a:ext cx="1555200" cy="6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1800" y="2420888"/>
            <a:ext cx="6192688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800000">
            <a:off x="2337076" y="2698733"/>
            <a:ext cx="1863824" cy="28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68988" y="3630503"/>
            <a:ext cx="54794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Comprendre les 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Pourquoi et comment ils agissent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Ce qui fait du sens pour eux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Leurs valeurs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Leurs 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attentes et leurs besoins</a:t>
            </a:r>
            <a:endParaRPr lang="fr-CH" sz="2400" dirty="0" smtClean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29848" y="1929606"/>
            <a:ext cx="4844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  <a:t>« Une innovation qui fait du sens passe par</a:t>
            </a:r>
            <a:b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</a:br>
            <a: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  <a:t>une connaissance de ses utilisateurs et une envie</a:t>
            </a:r>
            <a:b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</a:br>
            <a: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  <a:t>de prendre soin d'eux » </a:t>
            </a:r>
            <a:endParaRPr lang="fr-CH" b="1" i="1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Démarche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126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22" y="0"/>
            <a:ext cx="543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8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hci.stanford.edu/dschool/graphics/dschool_logo_withtext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5" y="6064496"/>
            <a:ext cx="1555200" cy="6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-756592" y="836712"/>
            <a:ext cx="7908206" cy="4842369"/>
            <a:chOff x="617897" y="1587103"/>
            <a:chExt cx="7908206" cy="4842369"/>
          </a:xfrm>
        </p:grpSpPr>
        <p:pic>
          <p:nvPicPr>
            <p:cNvPr id="5" name="Picture 2" descr="N:\Technologies\DesignThinking\ProcessBootcamp2010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97" y="2005809"/>
              <a:ext cx="7908206" cy="3943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 rot="1800000">
              <a:off x="681814" y="1904230"/>
              <a:ext cx="1863824" cy="284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9785032">
              <a:off x="4343605" y="1587103"/>
              <a:ext cx="2582777" cy="4842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800000">
              <a:off x="6454345" y="3200374"/>
              <a:ext cx="1863824" cy="284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prstClr val="white"/>
                </a:solidFill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340996" y="3506232"/>
            <a:ext cx="5479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Synthétiser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Clarifier l'intention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Donner du sens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Expliciter le VRAI problème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429848" y="1929606"/>
            <a:ext cx="4408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  <a:t>« Cadrer le vrai problème est </a:t>
            </a:r>
            <a:b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</a:br>
            <a: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  <a:t>la seule manière de créer la vraie solution » </a:t>
            </a:r>
            <a:endParaRPr lang="fr-CH" b="1" i="1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Démarche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85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hci.stanford.edu/dschool/graphics/dschool_logo_withtext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5" y="6064496"/>
            <a:ext cx="1555200" cy="6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-2124744" y="1688110"/>
            <a:ext cx="7908206" cy="4261170"/>
            <a:chOff x="617897" y="1688110"/>
            <a:chExt cx="7908206" cy="4261170"/>
          </a:xfrm>
        </p:grpSpPr>
        <p:pic>
          <p:nvPicPr>
            <p:cNvPr id="5" name="Picture 2" descr="N:\Technologies\DesignThinking\ProcessBootcamp2010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97" y="2005809"/>
              <a:ext cx="7908206" cy="3943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 rot="1800000">
              <a:off x="1091976" y="1688110"/>
              <a:ext cx="2440271" cy="284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800000">
              <a:off x="5128745" y="2889724"/>
              <a:ext cx="3200979" cy="284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3600000">
              <a:off x="2243764" y="3434250"/>
              <a:ext cx="1863824" cy="2131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prstClr val="white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340996" y="3515524"/>
            <a:ext cx="5695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Ouvrir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Générer des idées novatrices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Même les plus folles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Fournir du 'carburant' pour la suite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429848" y="1929606"/>
            <a:ext cx="4050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  <a:t>« La question n'est pas d'arriver avec </a:t>
            </a:r>
            <a:b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</a:br>
            <a: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  <a:t>la 'bonne' idée, mais plutôt d'en générer</a:t>
            </a:r>
            <a:b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</a:br>
            <a: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  <a:t>le plus possible » </a:t>
            </a:r>
            <a:endParaRPr lang="fr-CH" b="1" i="1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Démarche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460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hci.stanford.edu/dschool/graphics/dschool_logo_withtext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5" y="6064496"/>
            <a:ext cx="1555200" cy="6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-3492896" y="1268760"/>
            <a:ext cx="7908206" cy="4388121"/>
            <a:chOff x="617897" y="2005809"/>
            <a:chExt cx="7908206" cy="4388121"/>
          </a:xfrm>
        </p:grpSpPr>
        <p:pic>
          <p:nvPicPr>
            <p:cNvPr id="5" name="Picture 2" descr="N:\Technologies\DesignThinking\ProcessBootcamp2010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97" y="2005809"/>
              <a:ext cx="7908206" cy="3943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 rot="1800000">
              <a:off x="772680" y="2179627"/>
              <a:ext cx="4023150" cy="3237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800000">
              <a:off x="6442454" y="3549714"/>
              <a:ext cx="1863824" cy="284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800000">
              <a:off x="3358002" y="2006892"/>
              <a:ext cx="1863824" cy="284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prstClr val="white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340996" y="3496940"/>
            <a:ext cx="56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Création d'artefacts (</a:t>
            </a:r>
            <a:r>
              <a:rPr lang="fr-CH" sz="2400" b="1" i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do!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err="1" smtClean="0">
                <a:solidFill>
                  <a:prstClr val="black"/>
                </a:solidFill>
                <a:latin typeface="Calibri"/>
                <a:ea typeface="ＭＳ Ｐゴシック" charset="0"/>
              </a:rPr>
              <a:t>Tangibiliser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 les idées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Processus itératif, rapide, bon marché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Source de </a:t>
            </a:r>
            <a:r>
              <a:rPr lang="fr-CH" sz="2400" i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feedback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et d'inspiration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400" i="1" dirty="0" smtClean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429848" y="1929606"/>
            <a:ext cx="518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  <a:t>« Construire pour penser et tester pour apprendre » </a:t>
            </a:r>
            <a:endParaRPr lang="fr-CH" b="1" i="1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Démarche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3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hci.stanford.edu/dschool/graphics/dschool_logo_withtext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5" y="6064496"/>
            <a:ext cx="1555200" cy="6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-4848374" y="493641"/>
            <a:ext cx="7908206" cy="3943471"/>
            <a:chOff x="617897" y="2005809"/>
            <a:chExt cx="7908206" cy="3943471"/>
          </a:xfrm>
        </p:grpSpPr>
        <p:pic>
          <p:nvPicPr>
            <p:cNvPr id="5" name="Picture 2" descr="N:\Technologies\DesignThinking\ProcessBootcamp2010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97" y="2005809"/>
              <a:ext cx="7908206" cy="3943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 rot="1800000">
              <a:off x="3602783" y="2219026"/>
              <a:ext cx="3209460" cy="284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800000">
              <a:off x="866479" y="2186011"/>
              <a:ext cx="3209460" cy="284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prstClr val="white"/>
                </a:solidFill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3340996" y="3496940"/>
            <a:ext cx="54794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Affiner les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Dans le contexte d'utilisation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Solliciter le </a:t>
            </a:r>
            <a:r>
              <a:rPr lang="fr-CH" sz="2400" i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Boucle d'amélioration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400" dirty="0" smtClean="0">
              <a:solidFill>
                <a:prstClr val="black"/>
              </a:solidFill>
              <a:latin typeface="Calibri"/>
              <a:ea typeface="ＭＳ Ｐゴシック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400" i="1" dirty="0" smtClean="0">
              <a:solidFill>
                <a:prstClr val="black"/>
              </a:solidFill>
              <a:latin typeface="Calibri"/>
              <a:ea typeface="ＭＳ Ｐゴシック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400" dirty="0" smtClean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29848" y="1929606"/>
            <a:ext cx="3737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  <a:t>« Tester constitue une opportunité </a:t>
            </a:r>
            <a:b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</a:br>
            <a: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  <a:t>d'apprendre sur votre solution et sur </a:t>
            </a:r>
            <a:b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</a:br>
            <a:r>
              <a:rPr lang="fr-CH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charset="0"/>
              </a:rPr>
              <a:t>vos utilisateurs » </a:t>
            </a:r>
            <a:endParaRPr lang="fr-CH" b="1" i="1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Démarche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79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:\Technologies\DesignThinking\ProcessBootcamp20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7" y="2005809"/>
            <a:ext cx="7908206" cy="39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hci.stanford.edu/dschool/graphics/dschool_logo_withtext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5" y="6064496"/>
            <a:ext cx="1555200" cy="6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Démarche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30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Démarche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37994"/>
            <a:ext cx="7920000" cy="39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4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Démarche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074" name="Picture 2" descr="https://media.nngroup.com/media/editor/2016/07/25/designthinking_illustration_final2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10463"/>
            <a:ext cx="7534275" cy="468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3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e wahrheit über designthinking - Design-Thinking-Tan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1588999"/>
            <a:ext cx="8508999" cy="357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7484" y="5703177"/>
            <a:ext cx="6810375" cy="684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 </a:t>
            </a:r>
            <a:r>
              <a:rPr lang="fr-CH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fr-CH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      Fail </a:t>
            </a:r>
            <a:r>
              <a:rPr lang="fr-CH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fr-CH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fr-CH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4447" y="253952"/>
            <a:ext cx="6810375" cy="684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Iterate</a:t>
            </a:r>
            <a:r>
              <a:rPr lang="fr-CH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fr-CH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34" y="3653532"/>
            <a:ext cx="4008270" cy="277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Outils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24" y="1455821"/>
            <a:ext cx="2100097" cy="191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5" y="5039068"/>
            <a:ext cx="3100387" cy="14380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26" y="1221739"/>
            <a:ext cx="3676650" cy="2381250"/>
          </a:xfrm>
          <a:prstGeom prst="rect">
            <a:avLst/>
          </a:prstGeom>
        </p:spPr>
      </p:pic>
      <p:pic>
        <p:nvPicPr>
          <p:cNvPr id="6146" name="Picture 2" descr="An open-source toolkit to inspire new solutions in the developing world.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5" y="2815300"/>
            <a:ext cx="3385376" cy="16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farm9.staticflickr.com/8458/7889894498_e4714f2623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529" y="3814824"/>
            <a:ext cx="3957625" cy="193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5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(Boîtes à) outils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93" y="1178597"/>
            <a:ext cx="2028421" cy="3061133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4" y="2124804"/>
            <a:ext cx="4108665" cy="2568705"/>
          </a:xfrm>
          <a:prstGeom prst="rect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067301"/>
            <a:ext cx="4491413" cy="18058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00" y="1344965"/>
            <a:ext cx="3435926" cy="2560657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98" y="4239730"/>
            <a:ext cx="4082473" cy="2302068"/>
          </a:xfrm>
          <a:prstGeom prst="rect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2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9" y="0"/>
            <a:ext cx="4859642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1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57" name="Group 2"/>
          <p:cNvGrpSpPr>
            <a:grpSpLocks/>
          </p:cNvGrpSpPr>
          <p:nvPr/>
        </p:nvGrpSpPr>
        <p:grpSpPr bwMode="auto">
          <a:xfrm>
            <a:off x="624519" y="1734205"/>
            <a:ext cx="2258804" cy="1982827"/>
            <a:chOff x="393" y="521"/>
            <a:chExt cx="1423" cy="1249"/>
          </a:xfrm>
        </p:grpSpPr>
        <p:pic>
          <p:nvPicPr>
            <p:cNvPr id="24987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" y="521"/>
              <a:ext cx="1361" cy="1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9874" name="Text Box 4"/>
            <p:cNvSpPr txBox="1">
              <a:spLocks noChangeArrowheads="1"/>
            </p:cNvSpPr>
            <p:nvPr/>
          </p:nvSpPr>
          <p:spPr bwMode="auto">
            <a:xfrm>
              <a:off x="393" y="1570"/>
              <a:ext cx="1423" cy="2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100794" tIns="50397" rIns="100794" bIns="50397">
              <a:spAutoFit/>
            </a:bodyPr>
            <a:lstStyle/>
            <a:p>
              <a:pPr algn="ctr" defTabSz="449287" eaLnBrk="0" hangingPunct="0"/>
              <a:r>
                <a:rPr lang="fr-CH" sz="1400" b="1" dirty="0">
                  <a:solidFill>
                    <a:prstClr val="black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rPr>
                <a:t>Shape the Future Trends</a:t>
              </a:r>
              <a:endParaRPr lang="fr-FR" sz="1400" b="1" dirty="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49858" name="Group 5"/>
          <p:cNvGrpSpPr>
            <a:grpSpLocks/>
          </p:cNvGrpSpPr>
          <p:nvPr/>
        </p:nvGrpSpPr>
        <p:grpSpPr bwMode="auto">
          <a:xfrm>
            <a:off x="3503520" y="1734205"/>
            <a:ext cx="2160000" cy="1982827"/>
            <a:chOff x="2207" y="521"/>
            <a:chExt cx="1361" cy="1249"/>
          </a:xfrm>
        </p:grpSpPr>
        <p:pic>
          <p:nvPicPr>
            <p:cNvPr id="249871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07" y="521"/>
              <a:ext cx="1361" cy="1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9872" name="Text Box 7"/>
            <p:cNvSpPr txBox="1">
              <a:spLocks noChangeArrowheads="1"/>
            </p:cNvSpPr>
            <p:nvPr/>
          </p:nvSpPr>
          <p:spPr bwMode="auto">
            <a:xfrm>
              <a:off x="2241" y="1570"/>
              <a:ext cx="1295" cy="2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100794" tIns="50397" rIns="100794" bIns="50397">
              <a:spAutoFit/>
            </a:bodyPr>
            <a:lstStyle/>
            <a:p>
              <a:pPr algn="ctr" defTabSz="449287" eaLnBrk="0" hangingPunct="0"/>
              <a:r>
                <a:rPr lang="fr-CH" sz="1400" b="1">
                  <a:solidFill>
                    <a:prstClr val="black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rPr>
                <a:t>Remember the Future</a:t>
              </a:r>
              <a:endParaRPr lang="fr-FR" sz="1400" b="1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49859" name="Group 8"/>
          <p:cNvGrpSpPr>
            <a:grpSpLocks/>
          </p:cNvGrpSpPr>
          <p:nvPr/>
        </p:nvGrpSpPr>
        <p:grpSpPr bwMode="auto">
          <a:xfrm>
            <a:off x="6228000" y="1734205"/>
            <a:ext cx="2360160" cy="1982827"/>
            <a:chOff x="3923" y="521"/>
            <a:chExt cx="1487" cy="1249"/>
          </a:xfrm>
        </p:grpSpPr>
        <p:pic>
          <p:nvPicPr>
            <p:cNvPr id="249869" name="Picture 9" descr="File?id=dfdmvbk2_1572cn77qqcc_b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23" y="521"/>
              <a:ext cx="1487" cy="1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9870" name="Text Box 10"/>
            <p:cNvSpPr txBox="1">
              <a:spLocks noChangeArrowheads="1"/>
            </p:cNvSpPr>
            <p:nvPr/>
          </p:nvSpPr>
          <p:spPr bwMode="auto">
            <a:xfrm>
              <a:off x="4021" y="1570"/>
              <a:ext cx="1255" cy="2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100794" tIns="50397" rIns="100794" bIns="50397">
              <a:spAutoFit/>
            </a:bodyPr>
            <a:lstStyle/>
            <a:p>
              <a:pPr algn="ctr" defTabSz="449287" eaLnBrk="0" hangingPunct="0"/>
              <a:r>
                <a:rPr lang="fr-CH" sz="1400" b="1">
                  <a:solidFill>
                    <a:prstClr val="black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rPr>
                <a:t>Hunt the Stereotypes</a:t>
              </a:r>
              <a:endParaRPr lang="fr-FR" sz="1400" b="1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49860" name="Group 11"/>
          <p:cNvGrpSpPr>
            <a:grpSpLocks/>
          </p:cNvGrpSpPr>
          <p:nvPr/>
        </p:nvGrpSpPr>
        <p:grpSpPr bwMode="auto">
          <a:xfrm>
            <a:off x="621748" y="4457549"/>
            <a:ext cx="2268812" cy="2067791"/>
            <a:chOff x="392" y="2463"/>
            <a:chExt cx="1429" cy="1303"/>
          </a:xfrm>
        </p:grpSpPr>
        <p:pic>
          <p:nvPicPr>
            <p:cNvPr id="249867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7" y="2463"/>
              <a:ext cx="1356" cy="1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9868" name="Text Box 13"/>
            <p:cNvSpPr txBox="1">
              <a:spLocks noChangeArrowheads="1"/>
            </p:cNvSpPr>
            <p:nvPr/>
          </p:nvSpPr>
          <p:spPr bwMode="auto">
            <a:xfrm>
              <a:off x="392" y="3566"/>
              <a:ext cx="1429" cy="2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100794" tIns="50397" rIns="100794" bIns="50397">
              <a:spAutoFit/>
            </a:bodyPr>
            <a:lstStyle/>
            <a:p>
              <a:pPr algn="ctr" defTabSz="449287" eaLnBrk="0" hangingPunct="0"/>
              <a:r>
                <a:rPr lang="fr-CH" sz="1400" b="1">
                  <a:solidFill>
                    <a:prstClr val="black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rPr>
                <a:t>Build the Business Model</a:t>
              </a:r>
              <a:endParaRPr lang="fr-FR" sz="1400" b="1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49861" name="Group 14"/>
          <p:cNvGrpSpPr>
            <a:grpSpLocks/>
          </p:cNvGrpSpPr>
          <p:nvPr/>
        </p:nvGrpSpPr>
        <p:grpSpPr bwMode="auto">
          <a:xfrm>
            <a:off x="3507841" y="4417224"/>
            <a:ext cx="2152800" cy="2108120"/>
            <a:chOff x="2210" y="2438"/>
            <a:chExt cx="1356" cy="1328"/>
          </a:xfrm>
        </p:grpSpPr>
        <p:pic>
          <p:nvPicPr>
            <p:cNvPr id="249865" name="Picture 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10" y="2438"/>
              <a:ext cx="1356" cy="1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9866" name="Text Box 16"/>
            <p:cNvSpPr txBox="1">
              <a:spLocks noChangeArrowheads="1"/>
            </p:cNvSpPr>
            <p:nvPr/>
          </p:nvSpPr>
          <p:spPr bwMode="auto">
            <a:xfrm>
              <a:off x="2216" y="3566"/>
              <a:ext cx="1342" cy="2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100794" tIns="50397" rIns="100794" bIns="50397">
              <a:spAutoFit/>
            </a:bodyPr>
            <a:lstStyle/>
            <a:p>
              <a:pPr algn="ctr" defTabSz="449287" eaLnBrk="0" hangingPunct="0"/>
              <a:r>
                <a:rPr lang="fr-CH" sz="1400" b="1">
                  <a:solidFill>
                    <a:prstClr val="black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rPr>
                <a:t>Create the Service Box</a:t>
              </a:r>
              <a:endParaRPr lang="fr-FR" sz="1400" b="1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49862" name="Group 17"/>
          <p:cNvGrpSpPr>
            <a:grpSpLocks/>
          </p:cNvGrpSpPr>
          <p:nvPr/>
        </p:nvGrpSpPr>
        <p:grpSpPr bwMode="auto">
          <a:xfrm>
            <a:off x="6228000" y="4408583"/>
            <a:ext cx="2302560" cy="2116754"/>
            <a:chOff x="3923" y="2432"/>
            <a:chExt cx="1451" cy="1334"/>
          </a:xfrm>
        </p:grpSpPr>
        <p:pic>
          <p:nvPicPr>
            <p:cNvPr id="249863" name="Picture 18" descr="File?id=dkhxsht_2dr4xwhgd_b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23" y="2432"/>
              <a:ext cx="1451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9864" name="Text Box 19"/>
            <p:cNvSpPr txBox="1">
              <a:spLocks noChangeArrowheads="1"/>
            </p:cNvSpPr>
            <p:nvPr/>
          </p:nvSpPr>
          <p:spPr bwMode="auto">
            <a:xfrm>
              <a:off x="4157" y="3566"/>
              <a:ext cx="983" cy="2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100794" tIns="50397" rIns="100794" bIns="50397">
              <a:spAutoFit/>
            </a:bodyPr>
            <a:lstStyle/>
            <a:p>
              <a:pPr algn="ctr" defTabSz="449287" eaLnBrk="0" hangingPunct="0"/>
              <a:r>
                <a:rPr lang="fr-CH" sz="1400" b="1">
                  <a:solidFill>
                    <a:prstClr val="black"/>
                  </a:solidFill>
                  <a:latin typeface="Trebuchet MS" pitchFamily="34" charset="0"/>
                  <a:ea typeface="Arial Unicode MS" pitchFamily="34" charset="-128"/>
                  <a:cs typeface="Arial Unicode MS" pitchFamily="34" charset="-128"/>
                </a:rPr>
                <a:t>Play the Service</a:t>
              </a:r>
              <a:endParaRPr lang="fr-FR" sz="1400" b="1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14338" name="Picture 2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49323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0" y="2852936"/>
            <a:ext cx="9144000" cy="1196751"/>
          </a:xfrm>
          <a:prstGeom prst="rect">
            <a:avLst/>
          </a:prstGeom>
          <a:solidFill>
            <a:srgbClr val="599EA3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État d'esprit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68" y="548680"/>
            <a:ext cx="1887824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600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Curiosité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28184" y="766445"/>
            <a:ext cx="2154885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Ouverture</a:t>
            </a:r>
            <a:endParaRPr lang="fr-CH" sz="3600" b="1" dirty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50593" y="5321250"/>
            <a:ext cx="1907895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Inclusion</a:t>
            </a:r>
            <a:endParaRPr lang="fr-CH" sz="3600" b="1" dirty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19365" y="4906034"/>
            <a:ext cx="2742033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Savoir "faire"</a:t>
            </a:r>
            <a:endParaRPr lang="fr-CH" sz="3600" b="1" dirty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31667" y="6193683"/>
            <a:ext cx="3717428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Confiance créative</a:t>
            </a:r>
            <a:endParaRPr lang="fr-CH" sz="3600" b="1" dirty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97633" y="225514"/>
            <a:ext cx="20110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Empathie</a:t>
            </a:r>
            <a:endParaRPr lang="fr-CH" sz="3600" b="1" dirty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145669" y="1844824"/>
            <a:ext cx="2729337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Persévérance</a:t>
            </a:r>
            <a:endParaRPr lang="fr-CH" sz="3600" b="1" dirty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04136" y="4437112"/>
            <a:ext cx="2298834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Optimisme</a:t>
            </a:r>
            <a:endParaRPr lang="fr-CH" sz="3600" b="1" dirty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455276" y="1814665"/>
            <a:ext cx="1828514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Humilité</a:t>
            </a:r>
            <a:endParaRPr lang="fr-CH" sz="3600" b="1" dirty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33927" y="6211669"/>
            <a:ext cx="2721001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Bienveillance</a:t>
            </a:r>
            <a:endParaRPr lang="fr-CH" sz="3600" b="1" dirty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99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0" y="2852936"/>
            <a:ext cx="9144000" cy="1196751"/>
          </a:xfrm>
          <a:prstGeom prst="rect">
            <a:avLst/>
          </a:prstGeom>
          <a:solidFill>
            <a:srgbClr val="599EA3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Culture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990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reativity Space | PrepaT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0347"/>
            <a:ext cx="9144000" cy="60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76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Collèges spécialisés - 2009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2" y="1905698"/>
            <a:ext cx="3531848" cy="271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1043608" y="4272252"/>
            <a:ext cx="7011690" cy="2160000"/>
            <a:chOff x="763588" y="2030413"/>
            <a:chExt cx="7734300" cy="2517120"/>
          </a:xfrm>
        </p:grpSpPr>
        <p:sp>
          <p:nvSpPr>
            <p:cNvPr id="8" name="Line 3"/>
            <p:cNvSpPr>
              <a:spLocks noChangeShapeType="1"/>
            </p:cNvSpPr>
            <p:nvPr/>
          </p:nvSpPr>
          <p:spPr bwMode="auto">
            <a:xfrm>
              <a:off x="763588" y="3940175"/>
              <a:ext cx="77343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842963" y="4160838"/>
              <a:ext cx="6832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CH" sz="1400" dirty="0">
                  <a:solidFill>
                    <a:prstClr val="black"/>
                  </a:solidFill>
                  <a:ea typeface="ＭＳ Ｐゴシック" charset="0"/>
                </a:rPr>
                <a:t>Passé</a:t>
              </a:r>
              <a:endParaRPr lang="fr-FR" sz="140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2400300" y="4160838"/>
              <a:ext cx="80182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CH" sz="1400" dirty="0">
                  <a:solidFill>
                    <a:prstClr val="black"/>
                  </a:solidFill>
                  <a:ea typeface="ＭＳ Ｐゴシック" charset="0"/>
                </a:rPr>
                <a:t>Présent</a:t>
              </a:r>
              <a:endParaRPr lang="fr-FR" sz="140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4110038" y="4024313"/>
              <a:ext cx="64152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CH" sz="1400" dirty="0">
                  <a:solidFill>
                    <a:prstClr val="black"/>
                  </a:solidFill>
                  <a:ea typeface="ＭＳ Ｐゴシック" charset="0"/>
                </a:rPr>
                <a:t>Court</a:t>
              </a:r>
            </a:p>
            <a:p>
              <a:pPr algn="ctr" eaLnBrk="1" hangingPunct="1"/>
              <a:r>
                <a:rPr lang="fr-CH" sz="1400" dirty="0">
                  <a:solidFill>
                    <a:prstClr val="black"/>
                  </a:solidFill>
                  <a:ea typeface="ＭＳ Ｐゴシック" charset="0"/>
                </a:rPr>
                <a:t>terme</a:t>
              </a:r>
              <a:endParaRPr lang="fr-FR" sz="140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5616575" y="4024313"/>
              <a:ext cx="72167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CH" sz="1400" dirty="0">
                  <a:solidFill>
                    <a:prstClr val="black"/>
                  </a:solidFill>
                  <a:ea typeface="ＭＳ Ｐゴシック" charset="0"/>
                </a:rPr>
                <a:t>Moyen</a:t>
              </a:r>
            </a:p>
            <a:p>
              <a:pPr algn="ctr" eaLnBrk="1" hangingPunct="1"/>
              <a:r>
                <a:rPr lang="fr-CH" sz="1400" dirty="0">
                  <a:solidFill>
                    <a:prstClr val="black"/>
                  </a:solidFill>
                  <a:ea typeface="ＭＳ Ｐゴシック" charset="0"/>
                </a:rPr>
                <a:t>terme</a:t>
              </a:r>
              <a:endParaRPr lang="fr-FR" sz="140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7288127" y="4024313"/>
              <a:ext cx="64152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CH" sz="1400" dirty="0">
                  <a:solidFill>
                    <a:prstClr val="black"/>
                  </a:solidFill>
                  <a:ea typeface="ＭＳ Ｐゴシック" charset="0"/>
                </a:rPr>
                <a:t>Long</a:t>
              </a:r>
            </a:p>
            <a:p>
              <a:pPr algn="ctr" eaLnBrk="1" hangingPunct="1"/>
              <a:r>
                <a:rPr lang="fr-CH" sz="1400" dirty="0">
                  <a:solidFill>
                    <a:prstClr val="black"/>
                  </a:solidFill>
                  <a:ea typeface="ＭＳ Ｐゴシック" charset="0"/>
                </a:rPr>
                <a:t>terme</a:t>
              </a:r>
              <a:endParaRPr lang="fr-FR" sz="140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 flipH="1">
              <a:off x="4638675" y="2030413"/>
              <a:ext cx="2817813" cy="1865312"/>
            </a:xfrm>
            <a:custGeom>
              <a:avLst/>
              <a:gdLst>
                <a:gd name="T0" fmla="*/ 0 w 1040"/>
                <a:gd name="T1" fmla="*/ 1830501 h 643"/>
                <a:gd name="T2" fmla="*/ 1433291 w 1040"/>
                <a:gd name="T3" fmla="*/ 0 h 643"/>
                <a:gd name="T4" fmla="*/ 2817813 w 1040"/>
                <a:gd name="T5" fmla="*/ 1865312 h 6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0" h="643">
                  <a:moveTo>
                    <a:pt x="0" y="631"/>
                  </a:moveTo>
                  <a:cubicBezTo>
                    <a:pt x="66" y="475"/>
                    <a:pt x="250" y="0"/>
                    <a:pt x="529" y="0"/>
                  </a:cubicBezTo>
                  <a:cubicBezTo>
                    <a:pt x="798" y="2"/>
                    <a:pt x="971" y="456"/>
                    <a:pt x="1040" y="643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2886075" y="3752850"/>
              <a:ext cx="0" cy="3714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>
                <a:solidFill>
                  <a:prstClr val="black"/>
                </a:solidFill>
                <a:ea typeface="ＭＳ Ｐゴシック" charset="0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89" y="1607716"/>
            <a:ext cx="3800627" cy="233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1815232"/>
            <a:ext cx="3150080" cy="439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" dist="63500" dir="2700000" algn="tl" rotWithShape="0">
              <a:prstClr val="black">
                <a:alpha val="62000"/>
              </a:prstClr>
            </a:outerShdw>
          </a:effec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Design de services </a:t>
            </a:r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publics - 2011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898" y="1815512"/>
            <a:ext cx="3782566" cy="2520000"/>
          </a:xfrm>
          <a:prstGeom prst="rect">
            <a:avLst/>
          </a:prstGeom>
          <a:noFill/>
          <a:ln w="108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895195" y="6000026"/>
            <a:ext cx="4015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 smtClean="0">
                <a:hlinkClick r:id="rId3"/>
              </a:rPr>
              <a:t>Sur l’ancien site de l’Observatoire technologique</a:t>
            </a:r>
            <a:endParaRPr lang="fr-CH" sz="1400" i="1" dirty="0"/>
          </a:p>
        </p:txBody>
      </p:sp>
    </p:spTree>
    <p:extLst>
      <p:ext uri="{BB962C8B-B14F-4D97-AF65-F5344CB8AC3E}">
        <p14:creationId xmlns:p14="http://schemas.microsoft.com/office/powerpoint/2010/main" val="15290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Antennes citoyennes - 2012</a:t>
            </a:r>
            <a:endParaRPr lang="fr-FR" sz="4000" b="1" dirty="0">
              <a:solidFill>
                <a:schemeClr val="bg1"/>
              </a:solidFill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89968"/>
            <a:ext cx="3887787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540" y="3666232"/>
            <a:ext cx="1530350" cy="29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58470"/>
            <a:ext cx="2195512" cy="3100387"/>
          </a:xfrm>
          <a:prstGeom prst="rect">
            <a:avLst/>
          </a:prstGeom>
          <a:noFill/>
          <a:ln w="18000" cap="flat">
            <a:solidFill>
              <a:srgbClr val="000000"/>
            </a:solidFill>
            <a:round/>
            <a:headEnd/>
            <a:tailEnd/>
          </a:ln>
          <a:effectLst>
            <a:outerShdw dist="635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3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5992"/>
            <a:ext cx="2387567" cy="3330749"/>
          </a:xfrm>
          <a:prstGeom prst="rect">
            <a:avLst/>
          </a:prstGeom>
          <a:noFill/>
          <a:ln w="18000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33073" y="6407222"/>
            <a:ext cx="4015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 smtClean="0">
                <a:hlinkClick r:id="rId8"/>
              </a:rPr>
              <a:t>Sur l’ancien site de l’Observatoire technologique</a:t>
            </a:r>
            <a:endParaRPr lang="fr-CH" sz="1400" i="1" dirty="0"/>
          </a:p>
        </p:txBody>
      </p:sp>
    </p:spTree>
    <p:extLst>
      <p:ext uri="{BB962C8B-B14F-4D97-AF65-F5344CB8AC3E}">
        <p14:creationId xmlns:p14="http://schemas.microsoft.com/office/powerpoint/2010/main" val="331854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Think</a:t>
            </a:r>
            <a:r>
              <a:rPr lang="fr-CH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Data - 2012</a:t>
            </a:r>
            <a:endParaRPr lang="fr-FR" sz="4000" b="1" dirty="0">
              <a:solidFill>
                <a:schemeClr val="bg1"/>
              </a:solidFill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</p:txBody>
      </p:sp>
      <p:pic>
        <p:nvPicPr>
          <p:cNvPr id="2" name="Image 1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69" y="1395884"/>
            <a:ext cx="6331955" cy="5229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6943391" y="6317306"/>
            <a:ext cx="1579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 smtClean="0">
                <a:hlinkClick r:id="rId3"/>
              </a:rPr>
              <a:t>www.thinkdata.ch</a:t>
            </a:r>
            <a:endParaRPr lang="fr-CH" sz="1400" i="1" dirty="0"/>
          </a:p>
        </p:txBody>
      </p:sp>
      <p:pic>
        <p:nvPicPr>
          <p:cNvPr id="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91" y="1335376"/>
            <a:ext cx="2019300" cy="31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17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err="1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MobiLab</a:t>
            </a:r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 - 2013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0" y="1385374"/>
            <a:ext cx="9144000" cy="4861742"/>
            <a:chOff x="0" y="2013426"/>
            <a:chExt cx="9144000" cy="486174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22576"/>
              <a:ext cx="9144000" cy="4852592"/>
            </a:xfrm>
            <a:prstGeom prst="rect">
              <a:avLst/>
            </a:prstGeom>
          </p:spPr>
        </p:pic>
        <p:grpSp>
          <p:nvGrpSpPr>
            <p:cNvPr id="7" name="Groupe 6"/>
            <p:cNvGrpSpPr/>
            <p:nvPr/>
          </p:nvGrpSpPr>
          <p:grpSpPr>
            <a:xfrm>
              <a:off x="0" y="2013426"/>
              <a:ext cx="874713" cy="261610"/>
              <a:chOff x="0" y="2013426"/>
              <a:chExt cx="874713" cy="26161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2017854"/>
                <a:ext cx="874713" cy="215392"/>
              </a:xfrm>
              <a:prstGeom prst="rect">
                <a:avLst/>
              </a:prstGeom>
              <a:solidFill>
                <a:srgbClr val="C1D2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28733" y="2013426"/>
                <a:ext cx="72648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100" dirty="0" err="1" smtClean="0">
                    <a:solidFill>
                      <a:prstClr val="black"/>
                    </a:solidFill>
                    <a:ea typeface="ＭＳ Ｐゴシック" charset="0"/>
                  </a:rPr>
                  <a:t>MobiLab</a:t>
                </a:r>
                <a:endParaRPr lang="fr-CH" sz="110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</p:grpSp>
      <p:sp>
        <p:nvSpPr>
          <p:cNvPr id="10" name="ZoneTexte 9"/>
          <p:cNvSpPr txBox="1"/>
          <p:nvPr/>
        </p:nvSpPr>
        <p:spPr>
          <a:xfrm>
            <a:off x="4895195" y="6387938"/>
            <a:ext cx="4015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 smtClean="0">
                <a:hlinkClick r:id="rId4"/>
              </a:rPr>
              <a:t>Sur l’ancien site de l’Observatoire technologique</a:t>
            </a:r>
            <a:endParaRPr lang="fr-CH" sz="1400" i="1" dirty="0"/>
          </a:p>
        </p:txBody>
      </p:sp>
    </p:spTree>
    <p:extLst>
      <p:ext uri="{BB962C8B-B14F-4D97-AF65-F5344CB8AC3E}">
        <p14:creationId xmlns:p14="http://schemas.microsoft.com/office/powerpoint/2010/main" val="92417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1196751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Formation professionnelle - 2017</a:t>
            </a:r>
            <a:endParaRPr lang="fr-FR" sz="4000" b="1" dirty="0">
              <a:solidFill>
                <a:schemeClr val="bg1"/>
              </a:solidFill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4291" y="6507806"/>
            <a:ext cx="2374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 smtClean="0">
                <a:hlinkClick r:id="rId3"/>
              </a:rPr>
              <a:t>www.ge.ch/blog/geneve-lab</a:t>
            </a:r>
            <a:endParaRPr lang="fr-CH" sz="1400" i="1" dirty="0"/>
          </a:p>
        </p:txBody>
      </p:sp>
      <p:pic>
        <p:nvPicPr>
          <p:cNvPr id="2050" name="Picture 2" descr="JournÃ©es de co-crÃ©ation avec les acteurs de la formation professionnel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1" y="1680926"/>
            <a:ext cx="6202896" cy="259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S:\UO5266\12_Projets\2017\2017-030-DIP-Portail entreprises formatrices\Atelier 2 Idéation + Proto\Photos\Patrick\IMG_20170613_164008_8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2980183"/>
            <a:ext cx="3733800" cy="37338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39155"/>
            <a:ext cx="599122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1196751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Chèque Formation - 2018</a:t>
            </a:r>
            <a:endParaRPr lang="fr-FR" sz="4000" b="1" dirty="0">
              <a:solidFill>
                <a:schemeClr val="bg1"/>
              </a:solidFill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</p:txBody>
      </p:sp>
      <p:pic>
        <p:nvPicPr>
          <p:cNvPr id="1026" name="Picture 2" descr="Crédit photo : Romain Boil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1" y="2105348"/>
            <a:ext cx="7663129" cy="321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74291" y="6507806"/>
            <a:ext cx="2374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i="1" dirty="0" smtClean="0">
                <a:hlinkClick r:id="rId4"/>
              </a:rPr>
              <a:t>www.ge.ch/blog/geneve-lab</a:t>
            </a:r>
            <a:endParaRPr lang="fr-CH" sz="1400" i="1" dirty="0"/>
          </a:p>
        </p:txBody>
      </p:sp>
    </p:spTree>
    <p:extLst>
      <p:ext uri="{BB962C8B-B14F-4D97-AF65-F5344CB8AC3E}">
        <p14:creationId xmlns:p14="http://schemas.microsoft.com/office/powerpoint/2010/main" val="19814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/>
          <p:nvPr/>
        </p:nvSpPr>
        <p:spPr>
          <a:xfrm>
            <a:off x="1124491" y="428357"/>
            <a:ext cx="7123216" cy="974919"/>
          </a:xfrm>
          <a:prstGeom prst="rect">
            <a:avLst/>
          </a:prstGeom>
          <a:solidFill>
            <a:srgbClr val="9D4627">
              <a:alpha val="60392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557848" y="428357"/>
            <a:ext cx="566642" cy="974919"/>
          </a:xfrm>
          <a:prstGeom prst="rect">
            <a:avLst/>
          </a:prstGeom>
          <a:solidFill>
            <a:schemeClr val="lt1">
              <a:alpha val="72549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1124490" y="645860"/>
            <a:ext cx="6570956" cy="9510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fr-FR" sz="44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Calibri"/>
                <a:rtl val="0"/>
              </a:rPr>
              <a:t>  Ateliers Genève Lab</a:t>
            </a:r>
          </a:p>
        </p:txBody>
      </p:sp>
      <p:sp>
        <p:nvSpPr>
          <p:cNvPr id="7" name="Shape 112"/>
          <p:cNvSpPr/>
          <p:nvPr/>
        </p:nvSpPr>
        <p:spPr>
          <a:xfrm>
            <a:off x="2922335" y="1404343"/>
            <a:ext cx="5325372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28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Impôts et Génération</a:t>
            </a:r>
            <a:r>
              <a:rPr lang="fr-FR" sz="2800" b="1" dirty="0" smtClean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Z</a:t>
            </a:r>
          </a:p>
        </p:txBody>
      </p:sp>
      <p:sp>
        <p:nvSpPr>
          <p:cNvPr id="8" name="Shape 112"/>
          <p:cNvSpPr/>
          <p:nvPr/>
        </p:nvSpPr>
        <p:spPr>
          <a:xfrm>
            <a:off x="2922334" y="2272445"/>
            <a:ext cx="5325373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2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Accessibilité </a:t>
            </a:r>
            <a:r>
              <a:rPr lang="fr-FR" sz="28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ge.ch</a:t>
            </a:r>
            <a:endParaRPr lang="fr-FR" sz="28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" name="Shape 112"/>
          <p:cNvSpPr/>
          <p:nvPr/>
        </p:nvSpPr>
        <p:spPr>
          <a:xfrm>
            <a:off x="2922335" y="3140547"/>
            <a:ext cx="5325372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28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Enrôlement </a:t>
            </a:r>
            <a:r>
              <a:rPr lang="fr-FR" sz="2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e-démarches</a:t>
            </a:r>
          </a:p>
        </p:txBody>
      </p:sp>
      <p:sp>
        <p:nvSpPr>
          <p:cNvPr id="10" name="Shape 112"/>
          <p:cNvSpPr/>
          <p:nvPr/>
        </p:nvSpPr>
        <p:spPr>
          <a:xfrm>
            <a:off x="2922335" y="4008649"/>
            <a:ext cx="5325372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28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Besoins des entreprises</a:t>
            </a:r>
            <a:endParaRPr lang="fr-FR" sz="28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" name="Shape 112"/>
          <p:cNvSpPr/>
          <p:nvPr/>
        </p:nvSpPr>
        <p:spPr>
          <a:xfrm>
            <a:off x="2907591" y="4878785"/>
            <a:ext cx="5325372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28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Serveurs </a:t>
            </a:r>
            <a:r>
              <a:rPr lang="fr-FR" sz="2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vocaux AFC </a:t>
            </a:r>
          </a:p>
        </p:txBody>
      </p:sp>
    </p:spTree>
    <p:extLst>
      <p:ext uri="{BB962C8B-B14F-4D97-AF65-F5344CB8AC3E}">
        <p14:creationId xmlns:p14="http://schemas.microsoft.com/office/powerpoint/2010/main" val="423410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/>
          <p:nvPr/>
        </p:nvSpPr>
        <p:spPr>
          <a:xfrm>
            <a:off x="1124491" y="428357"/>
            <a:ext cx="6896879" cy="974919"/>
          </a:xfrm>
          <a:prstGeom prst="rect">
            <a:avLst/>
          </a:prstGeom>
          <a:solidFill>
            <a:srgbClr val="9D4627">
              <a:alpha val="60392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557848" y="428357"/>
            <a:ext cx="566642" cy="974919"/>
          </a:xfrm>
          <a:prstGeom prst="rect">
            <a:avLst/>
          </a:prstGeom>
          <a:solidFill>
            <a:schemeClr val="lt1">
              <a:alpha val="72549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1124490" y="645860"/>
            <a:ext cx="5968431" cy="9510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fr-FR" sz="44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Calibri"/>
                <a:rtl val="0"/>
              </a:rPr>
              <a:t>  Projets Genève Lab</a:t>
            </a:r>
          </a:p>
        </p:txBody>
      </p:sp>
      <p:sp>
        <p:nvSpPr>
          <p:cNvPr id="7" name="Shape 112"/>
          <p:cNvSpPr/>
          <p:nvPr/>
        </p:nvSpPr>
        <p:spPr>
          <a:xfrm>
            <a:off x="2922335" y="1404343"/>
            <a:ext cx="5099035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fr-FR" sz="28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Politique numérique</a:t>
            </a:r>
            <a:endParaRPr lang="fr-FR" sz="28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" name="Shape 112"/>
          <p:cNvSpPr/>
          <p:nvPr/>
        </p:nvSpPr>
        <p:spPr>
          <a:xfrm>
            <a:off x="2922334" y="2272445"/>
            <a:ext cx="5099035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fr-FR" sz="2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Entreprises formatrices</a:t>
            </a:r>
          </a:p>
        </p:txBody>
      </p:sp>
      <p:sp>
        <p:nvSpPr>
          <p:cNvPr id="9" name="Shape 112"/>
          <p:cNvSpPr/>
          <p:nvPr/>
        </p:nvSpPr>
        <p:spPr>
          <a:xfrm>
            <a:off x="2922335" y="3140547"/>
            <a:ext cx="5099034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28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Refonte EEDM</a:t>
            </a:r>
            <a:endParaRPr lang="fr-FR" sz="28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0" name="Shape 112"/>
          <p:cNvSpPr/>
          <p:nvPr/>
        </p:nvSpPr>
        <p:spPr>
          <a:xfrm>
            <a:off x="2922335" y="4008649"/>
            <a:ext cx="5099034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fr-FR" sz="28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Office des véhicules</a:t>
            </a:r>
            <a:endParaRPr lang="fr-FR" sz="28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1" name="Shape 112"/>
          <p:cNvSpPr/>
          <p:nvPr/>
        </p:nvSpPr>
        <p:spPr>
          <a:xfrm>
            <a:off x="2922335" y="4876751"/>
            <a:ext cx="5099034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28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Stratégie droits politiques</a:t>
            </a:r>
            <a:endParaRPr lang="fr-FR" sz="28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93682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/>
          <p:nvPr/>
        </p:nvSpPr>
        <p:spPr>
          <a:xfrm>
            <a:off x="1124491" y="428357"/>
            <a:ext cx="6896879" cy="974919"/>
          </a:xfrm>
          <a:prstGeom prst="rect">
            <a:avLst/>
          </a:prstGeom>
          <a:solidFill>
            <a:srgbClr val="9D4627">
              <a:alpha val="60392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557848" y="428357"/>
            <a:ext cx="566642" cy="974919"/>
          </a:xfrm>
          <a:prstGeom prst="rect">
            <a:avLst/>
          </a:prstGeom>
          <a:solidFill>
            <a:schemeClr val="lt1">
              <a:alpha val="72549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1124490" y="645860"/>
            <a:ext cx="5968431" cy="9510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fr-FR" sz="44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Calibri"/>
                <a:rtl val="0"/>
              </a:rPr>
              <a:t>  Ailleurs</a:t>
            </a:r>
          </a:p>
        </p:txBody>
      </p:sp>
      <p:sp>
        <p:nvSpPr>
          <p:cNvPr id="7" name="Shape 112"/>
          <p:cNvSpPr/>
          <p:nvPr/>
        </p:nvSpPr>
        <p:spPr>
          <a:xfrm>
            <a:off x="2922335" y="1404343"/>
            <a:ext cx="5099035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fr-FR" sz="28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Collège des SG</a:t>
            </a:r>
            <a:endParaRPr lang="fr-FR" sz="28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" name="Shape 112"/>
          <p:cNvSpPr/>
          <p:nvPr/>
        </p:nvSpPr>
        <p:spPr>
          <a:xfrm>
            <a:off x="2922334" y="2272445"/>
            <a:ext cx="5099035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28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DALE, CHA, COBA</a:t>
            </a:r>
            <a:endParaRPr lang="fr-FR" sz="28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" name="Shape 112"/>
          <p:cNvSpPr/>
          <p:nvPr/>
        </p:nvSpPr>
        <p:spPr>
          <a:xfrm>
            <a:off x="2922335" y="3140547"/>
            <a:ext cx="5099034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fr-FR" sz="28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Hospice Général</a:t>
            </a:r>
            <a:endParaRPr lang="fr-FR" sz="2800" b="1" dirty="0" smtClean="0">
              <a:solidFill>
                <a:schemeClr val="bg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0" name="Shape 112"/>
          <p:cNvSpPr/>
          <p:nvPr/>
        </p:nvSpPr>
        <p:spPr>
          <a:xfrm>
            <a:off x="2922335" y="4008649"/>
            <a:ext cx="5099034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28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SIG</a:t>
            </a:r>
          </a:p>
        </p:txBody>
      </p:sp>
      <p:sp>
        <p:nvSpPr>
          <p:cNvPr id="11" name="Shape 112"/>
          <p:cNvSpPr/>
          <p:nvPr/>
        </p:nvSpPr>
        <p:spPr>
          <a:xfrm>
            <a:off x="2926959" y="4872221"/>
            <a:ext cx="5099034" cy="868102"/>
          </a:xfrm>
          <a:prstGeom prst="rect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txBody>
          <a:bodyPr lIns="216000" tIns="45700" rIns="2160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28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Swisscom, Nestlé, …</a:t>
            </a:r>
          </a:p>
        </p:txBody>
      </p:sp>
    </p:spTree>
    <p:extLst>
      <p:ext uri="{BB962C8B-B14F-4D97-AF65-F5344CB8AC3E}">
        <p14:creationId xmlns:p14="http://schemas.microsoft.com/office/powerpoint/2010/main" val="410146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491"/>
            <a:ext cx="9144000" cy="354076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00791" y="500221"/>
            <a:ext cx="575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PlayCamp</a:t>
            </a:r>
            <a:r>
              <a:rPr lang="fr-CH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 à Genève</a:t>
            </a:r>
          </a:p>
        </p:txBody>
      </p:sp>
    </p:spTree>
    <p:extLst>
      <p:ext uri="{BB962C8B-B14F-4D97-AF65-F5344CB8AC3E}">
        <p14:creationId xmlns:p14="http://schemas.microsoft.com/office/powerpoint/2010/main" val="38719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33333" t="9075" r="33750" b="22592"/>
          <a:stretch/>
        </p:blipFill>
        <p:spPr>
          <a:xfrm>
            <a:off x="1562100" y="-142875"/>
            <a:ext cx="6019800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La solution miracle ?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1800" y="2420888"/>
            <a:ext cx="6192688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800000">
            <a:off x="2337076" y="2698733"/>
            <a:ext cx="1863824" cy="28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36095" y="1698094"/>
            <a:ext cx="771553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Le design </a:t>
            </a:r>
            <a:r>
              <a:rPr lang="fr-CH" sz="2800" dirty="0" err="1" smtClean="0">
                <a:solidFill>
                  <a:prstClr val="black"/>
                </a:solidFill>
                <a:latin typeface="Calibri"/>
                <a:ea typeface="ＭＳ Ｐゴシック" charset="0"/>
              </a:rPr>
              <a:t>thinking</a:t>
            </a: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 n’est pas la panacée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Simple mais pas simpliste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Approche structurée et structurante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A le mérite d’inspirer, d’embarquer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Des ressources nombreuses et accessibles</a:t>
            </a:r>
          </a:p>
          <a:p>
            <a:pPr marL="914400" lvl="1" indent="-4572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fr-CH" sz="2400" dirty="0" err="1" smtClean="0">
                <a:solidFill>
                  <a:prstClr val="black"/>
                </a:solidFill>
                <a:latin typeface="Calibri"/>
                <a:ea typeface="ＭＳ Ｐゴシック" charset="0"/>
              </a:rPr>
              <a:t>Mooc’s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, cours, livres, sites dédiés, </a:t>
            </a:r>
            <a:r>
              <a:rPr lang="fr-CH" sz="2400" dirty="0" err="1" smtClean="0">
                <a:solidFill>
                  <a:prstClr val="black"/>
                </a:solidFill>
                <a:latin typeface="Calibri"/>
                <a:ea typeface="ＭＳ Ｐゴシック" charset="0"/>
              </a:rPr>
              <a:t>toolkits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, …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Des compétences actives dans notre région </a:t>
            </a:r>
            <a:endParaRPr lang="fr-CH" sz="2400" dirty="0" smtClean="0">
              <a:solidFill>
                <a:prstClr val="black"/>
              </a:solidFill>
              <a:latin typeface="Calibri"/>
              <a:ea typeface="ＭＳ Ｐゴシック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CH" sz="2400" dirty="0" smtClean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48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Enseignements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1800" y="2420888"/>
            <a:ext cx="6192688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800000">
            <a:off x="2337076" y="2698733"/>
            <a:ext cx="1863824" cy="28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36095" y="1698094"/>
            <a:ext cx="77155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Trouver des sponsors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Sortir…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FAIRE… Faire AVEC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Autonomiser les gens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Adopter une approche réflexive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Savoir être patient !</a:t>
            </a:r>
            <a:endParaRPr lang="fr-CH" sz="2400" dirty="0" smtClean="0">
              <a:solidFill>
                <a:prstClr val="black"/>
              </a:solidFill>
              <a:latin typeface="Calibri"/>
              <a:ea typeface="ＭＳ Ｐゴシック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CH" sz="2400" dirty="0" smtClean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  <p:pic>
        <p:nvPicPr>
          <p:cNvPr id="1026" name="Picture 2" descr="http://www.pmmajik.com/wp-content/uploads/2014/11/conduct-lessons-learned-re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26" y="3941484"/>
            <a:ext cx="2799662" cy="272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12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522" y="124992"/>
            <a:ext cx="4376272" cy="65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90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Références – Design </a:t>
            </a:r>
            <a:r>
              <a:rPr lang="fr-CH" sz="4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Thinking</a:t>
            </a:r>
            <a:endParaRPr lang="fr-FR" sz="4000" b="1" dirty="0">
              <a:solidFill>
                <a:schemeClr val="bg1"/>
              </a:solidFill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218110" y="1552171"/>
            <a:ext cx="9070975" cy="4899025"/>
          </a:xfrm>
          <a:prstGeom prst="rect">
            <a:avLst/>
          </a:prstGeom>
          <a:ln/>
        </p:spPr>
        <p:txBody>
          <a:bodyPr tIns="15876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 fontAlgn="auto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z="1800" dirty="0">
                <a:solidFill>
                  <a:srgbClr val="000000"/>
                </a:solidFill>
                <a:hlinkClick r:id="rId3"/>
              </a:rPr>
              <a:t>Innovation </a:t>
            </a:r>
            <a:r>
              <a:rPr lang="fr-CH" altLang="fr-FR" sz="1800" dirty="0" err="1">
                <a:solidFill>
                  <a:srgbClr val="000000"/>
                </a:solidFill>
                <a:hlinkClick r:id="rId3"/>
              </a:rPr>
              <a:t>Games</a:t>
            </a:r>
            <a:r>
              <a:rPr lang="fr-CH" altLang="fr-FR" sz="1800" dirty="0">
                <a:solidFill>
                  <a:srgbClr val="000000"/>
                </a:solidFill>
              </a:rPr>
              <a:t>, Luke </a:t>
            </a:r>
            <a:r>
              <a:rPr lang="fr-CH" altLang="fr-FR" sz="1800" dirty="0" err="1">
                <a:solidFill>
                  <a:srgbClr val="000000"/>
                </a:solidFill>
              </a:rPr>
              <a:t>Hohmann</a:t>
            </a:r>
            <a:r>
              <a:rPr lang="fr-CH" altLang="fr-FR" sz="1800" dirty="0">
                <a:solidFill>
                  <a:srgbClr val="000000"/>
                </a:solidFill>
              </a:rPr>
              <a:t>, </a:t>
            </a:r>
            <a:r>
              <a:rPr lang="fr-CH" altLang="fr-FR" sz="1800" dirty="0" smtClean="0">
                <a:solidFill>
                  <a:srgbClr val="000000"/>
                </a:solidFill>
              </a:rPr>
              <a:t>2006</a:t>
            </a:r>
          </a:p>
          <a:p>
            <a:pPr marL="431800" indent="-323850" fontAlgn="auto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z="1800" dirty="0" smtClean="0">
                <a:solidFill>
                  <a:srgbClr val="000000"/>
                </a:solidFill>
                <a:hlinkClick r:id="rId4"/>
              </a:rPr>
              <a:t>Design </a:t>
            </a:r>
            <a:r>
              <a:rPr lang="fr-CH" altLang="fr-FR" sz="1800" dirty="0" err="1" smtClean="0">
                <a:solidFill>
                  <a:srgbClr val="000000"/>
                </a:solidFill>
                <a:hlinkClick r:id="rId4"/>
              </a:rPr>
              <a:t>Thinking</a:t>
            </a:r>
            <a:r>
              <a:rPr lang="fr-CH" altLang="fr-FR" sz="1800" dirty="0" smtClean="0">
                <a:solidFill>
                  <a:srgbClr val="000000"/>
                </a:solidFill>
              </a:rPr>
              <a:t>, Tim Brown 2008</a:t>
            </a:r>
            <a:endParaRPr lang="fr-CH" altLang="fr-FR" sz="1800" dirty="0">
              <a:solidFill>
                <a:srgbClr val="000000"/>
              </a:solidFill>
            </a:endParaRPr>
          </a:p>
          <a:p>
            <a:pPr marL="431800" indent="-323850" fontAlgn="auto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z="1800" dirty="0" smtClean="0">
                <a:solidFill>
                  <a:srgbClr val="000000"/>
                </a:solidFill>
                <a:hlinkClick r:id="rId5"/>
              </a:rPr>
              <a:t>Business </a:t>
            </a:r>
            <a:r>
              <a:rPr lang="fr-CH" altLang="fr-FR" sz="1800" dirty="0">
                <a:solidFill>
                  <a:srgbClr val="000000"/>
                </a:solidFill>
                <a:hlinkClick r:id="rId5"/>
              </a:rPr>
              <a:t>Model </a:t>
            </a:r>
            <a:r>
              <a:rPr lang="fr-CH" altLang="fr-FR" sz="1800" dirty="0" err="1">
                <a:solidFill>
                  <a:srgbClr val="000000"/>
                </a:solidFill>
                <a:hlinkClick r:id="rId5"/>
              </a:rPr>
              <a:t>Generation</a:t>
            </a:r>
            <a:r>
              <a:rPr lang="fr-CH" altLang="fr-FR" sz="1800" dirty="0">
                <a:solidFill>
                  <a:srgbClr val="000000"/>
                </a:solidFill>
              </a:rPr>
              <a:t>, Alex </a:t>
            </a:r>
            <a:r>
              <a:rPr lang="fr-CH" altLang="fr-FR" sz="1800" dirty="0" err="1">
                <a:solidFill>
                  <a:srgbClr val="000000"/>
                </a:solidFill>
              </a:rPr>
              <a:t>Osterwalder</a:t>
            </a:r>
            <a:r>
              <a:rPr lang="fr-CH" altLang="fr-FR" sz="1800" dirty="0">
                <a:solidFill>
                  <a:srgbClr val="000000"/>
                </a:solidFill>
              </a:rPr>
              <a:t> et Yves </a:t>
            </a:r>
            <a:r>
              <a:rPr lang="fr-CH" altLang="fr-FR" sz="1800" dirty="0" err="1">
                <a:solidFill>
                  <a:srgbClr val="000000"/>
                </a:solidFill>
              </a:rPr>
              <a:t>Pigneur</a:t>
            </a:r>
            <a:r>
              <a:rPr lang="fr-CH" altLang="fr-FR" sz="1800" dirty="0">
                <a:solidFill>
                  <a:srgbClr val="000000"/>
                </a:solidFill>
              </a:rPr>
              <a:t>, </a:t>
            </a:r>
            <a:r>
              <a:rPr lang="fr-CH" altLang="fr-FR" sz="1800" dirty="0" smtClean="0">
                <a:solidFill>
                  <a:srgbClr val="000000"/>
                </a:solidFill>
              </a:rPr>
              <a:t>2010</a:t>
            </a:r>
          </a:p>
          <a:p>
            <a:pPr marL="431800" indent="-323850" fontAlgn="auto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fr-FR" sz="1800" dirty="0" err="1" smtClean="0">
                <a:solidFill>
                  <a:srgbClr val="000000"/>
                </a:solidFill>
                <a:hlinkClick r:id="rId6"/>
              </a:rPr>
              <a:t>Gamestorming</a:t>
            </a:r>
            <a:r>
              <a:rPr lang="en-US" altLang="fr-FR" sz="1800" dirty="0" smtClean="0">
                <a:solidFill>
                  <a:srgbClr val="000000"/>
                </a:solidFill>
              </a:rPr>
              <a:t>, Dave </a:t>
            </a:r>
            <a:r>
              <a:rPr lang="en-US" altLang="fr-FR" sz="1800" dirty="0">
                <a:solidFill>
                  <a:srgbClr val="000000"/>
                </a:solidFill>
              </a:rPr>
              <a:t>Gray, 2010</a:t>
            </a:r>
          </a:p>
          <a:p>
            <a:pPr marL="431800" indent="-323850" fontAlgn="auto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fr-FR" sz="1800" dirty="0" smtClean="0">
                <a:solidFill>
                  <a:srgbClr val="000000"/>
                </a:solidFill>
                <a:hlinkClick r:id="rId7"/>
              </a:rPr>
              <a:t>This </a:t>
            </a:r>
            <a:r>
              <a:rPr lang="en-US" altLang="fr-FR" sz="1800" dirty="0">
                <a:solidFill>
                  <a:srgbClr val="000000"/>
                </a:solidFill>
                <a:hlinkClick r:id="rId7"/>
              </a:rPr>
              <a:t>is Service Design Thinking</a:t>
            </a:r>
            <a:r>
              <a:rPr lang="en-US" altLang="fr-FR" sz="1800" dirty="0">
                <a:solidFill>
                  <a:srgbClr val="000000"/>
                </a:solidFill>
              </a:rPr>
              <a:t>, Marc </a:t>
            </a:r>
            <a:r>
              <a:rPr lang="en-US" altLang="fr-FR" sz="1800" dirty="0" err="1">
                <a:solidFill>
                  <a:srgbClr val="000000"/>
                </a:solidFill>
              </a:rPr>
              <a:t>Stickdorn</a:t>
            </a:r>
            <a:r>
              <a:rPr lang="en-US" altLang="fr-FR" sz="1800" dirty="0">
                <a:solidFill>
                  <a:srgbClr val="000000"/>
                </a:solidFill>
              </a:rPr>
              <a:t>, 2011</a:t>
            </a:r>
          </a:p>
          <a:p>
            <a:pPr marL="431800" indent="-323850" fontAlgn="auto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fr-FR" sz="1800" dirty="0" smtClean="0">
                <a:solidFill>
                  <a:srgbClr val="000000"/>
                </a:solidFill>
                <a:hlinkClick r:id="rId8"/>
              </a:rPr>
              <a:t>The </a:t>
            </a:r>
            <a:r>
              <a:rPr lang="en-US" altLang="fr-FR" sz="1800" dirty="0">
                <a:solidFill>
                  <a:srgbClr val="000000"/>
                </a:solidFill>
                <a:hlinkClick r:id="rId8"/>
              </a:rPr>
              <a:t>Field Guide to Human-Centered Design</a:t>
            </a:r>
            <a:r>
              <a:rPr lang="fr-CH" altLang="fr-FR" sz="1800" dirty="0" smtClean="0">
                <a:solidFill>
                  <a:srgbClr val="000000"/>
                </a:solidFill>
              </a:rPr>
              <a:t>, IDEO, 2011</a:t>
            </a:r>
            <a:endParaRPr lang="fr-CH" altLang="fr-FR" sz="1800" dirty="0">
              <a:solidFill>
                <a:srgbClr val="000000"/>
              </a:solidFill>
              <a:hlinkClick r:id="rId3"/>
            </a:endParaRPr>
          </a:p>
          <a:p>
            <a:pPr marL="431800" indent="-323850" fontAlgn="auto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z="1800" dirty="0" smtClean="0">
                <a:solidFill>
                  <a:srgbClr val="000000"/>
                </a:solidFill>
                <a:hlinkClick r:id="rId9"/>
              </a:rPr>
              <a:t>101 design </a:t>
            </a:r>
            <a:r>
              <a:rPr lang="fr-CH" altLang="fr-FR" sz="1800" dirty="0" err="1" smtClean="0">
                <a:solidFill>
                  <a:srgbClr val="000000"/>
                </a:solidFill>
                <a:hlinkClick r:id="rId9"/>
              </a:rPr>
              <a:t>methods</a:t>
            </a:r>
            <a:r>
              <a:rPr lang="fr-CH" altLang="fr-FR" sz="1800" dirty="0" smtClean="0">
                <a:solidFill>
                  <a:srgbClr val="000000"/>
                </a:solidFill>
              </a:rPr>
              <a:t>, </a:t>
            </a:r>
            <a:r>
              <a:rPr lang="fr-CH" altLang="fr-FR" sz="1800" dirty="0" err="1" smtClean="0">
                <a:solidFill>
                  <a:srgbClr val="000000"/>
                </a:solidFill>
              </a:rPr>
              <a:t>Vijay</a:t>
            </a:r>
            <a:r>
              <a:rPr lang="fr-CH" altLang="fr-FR" sz="1800" dirty="0" smtClean="0">
                <a:solidFill>
                  <a:srgbClr val="000000"/>
                </a:solidFill>
              </a:rPr>
              <a:t> </a:t>
            </a:r>
            <a:r>
              <a:rPr lang="fr-CH" altLang="fr-FR" sz="1800" dirty="0">
                <a:solidFill>
                  <a:srgbClr val="000000"/>
                </a:solidFill>
              </a:rPr>
              <a:t>K</a:t>
            </a:r>
            <a:r>
              <a:rPr lang="fr-CH" altLang="fr-FR" sz="1800" dirty="0" smtClean="0">
                <a:solidFill>
                  <a:srgbClr val="000000"/>
                </a:solidFill>
              </a:rPr>
              <a:t>umar, 2012</a:t>
            </a:r>
          </a:p>
          <a:p>
            <a:pPr marL="431800" indent="-323850" fontAlgn="auto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altLang="fr-FR" sz="1800" dirty="0" smtClean="0">
                <a:solidFill>
                  <a:srgbClr val="000000"/>
                </a:solidFill>
                <a:hlinkClick r:id="rId10"/>
              </a:rPr>
              <a:t>Value proposition design</a:t>
            </a:r>
            <a:r>
              <a:rPr lang="fr-CH" altLang="fr-FR" sz="1800" dirty="0" smtClean="0">
                <a:solidFill>
                  <a:srgbClr val="000000"/>
                </a:solidFill>
              </a:rPr>
              <a:t>, Alex </a:t>
            </a:r>
            <a:r>
              <a:rPr lang="fr-CH" altLang="fr-FR" sz="1800" dirty="0" err="1" smtClean="0">
                <a:solidFill>
                  <a:srgbClr val="000000"/>
                </a:solidFill>
              </a:rPr>
              <a:t>Osterwalder</a:t>
            </a:r>
            <a:r>
              <a:rPr lang="fr-CH" altLang="fr-FR" sz="1800" dirty="0" smtClean="0">
                <a:solidFill>
                  <a:srgbClr val="000000"/>
                </a:solidFill>
              </a:rPr>
              <a:t> et al, 2014</a:t>
            </a:r>
          </a:p>
          <a:p>
            <a:pPr marL="431800" indent="-323850" fontAlgn="auto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sz="1800" dirty="0">
                <a:hlinkClick r:id="rId11"/>
              </a:rPr>
              <a:t>101 repères pour innover</a:t>
            </a:r>
            <a:r>
              <a:rPr lang="fr-CH" sz="1800" dirty="0"/>
              <a:t>, Véronique </a:t>
            </a:r>
            <a:r>
              <a:rPr lang="fr-CH" sz="1800" dirty="0" err="1"/>
              <a:t>Hillen</a:t>
            </a:r>
            <a:r>
              <a:rPr lang="fr-CH" sz="1800" dirty="0"/>
              <a:t>, </a:t>
            </a:r>
            <a:r>
              <a:rPr lang="fr-CH" sz="1800" dirty="0" smtClean="0"/>
              <a:t>2014</a:t>
            </a:r>
          </a:p>
          <a:p>
            <a:pPr marL="431800" indent="-323850" fontAlgn="auto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CH" sz="1800" dirty="0">
                <a:hlinkClick r:id="rId12"/>
              </a:rPr>
              <a:t>Le design </a:t>
            </a:r>
            <a:r>
              <a:rPr lang="fr-CH" sz="1800" dirty="0" err="1">
                <a:hlinkClick r:id="rId12"/>
              </a:rPr>
              <a:t>thinking</a:t>
            </a:r>
            <a:r>
              <a:rPr lang="fr-CH" sz="1800" dirty="0">
                <a:hlinkClick r:id="rId12"/>
              </a:rPr>
              <a:t> par la pratique</a:t>
            </a:r>
            <a:r>
              <a:rPr lang="fr-CH" sz="1800" dirty="0"/>
              <a:t>, Florence Mathieu et Véronique </a:t>
            </a:r>
            <a:r>
              <a:rPr lang="fr-CH" sz="1800" dirty="0" err="1"/>
              <a:t>Hillen</a:t>
            </a:r>
            <a:r>
              <a:rPr lang="fr-CH" sz="1800" dirty="0"/>
              <a:t>, 2016</a:t>
            </a:r>
          </a:p>
          <a:p>
            <a:pPr marL="107950" indent="0" fontAlgn="auto">
              <a:spcAft>
                <a:spcPts val="1425"/>
              </a:spcAft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fr-CH" sz="1800" dirty="0"/>
          </a:p>
          <a:p>
            <a:pPr marL="431800" indent="-323850" fontAlgn="auto"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altLang="fr-FR" sz="18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1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" y="733424"/>
            <a:ext cx="611505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4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1581322"/>
            <a:ext cx="7704856" cy="465423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 smtClean="0">
                <a:latin typeface="+mn-lt"/>
              </a:rPr>
              <a:t>Bootcamp</a:t>
            </a:r>
            <a:r>
              <a:rPr lang="fr-CH" dirty="0" smtClean="0">
                <a:latin typeface="+mn-lt"/>
              </a:rPr>
              <a:t> </a:t>
            </a:r>
            <a:r>
              <a:rPr lang="fr-CH" dirty="0" err="1" smtClean="0">
                <a:latin typeface="+mn-lt"/>
              </a:rPr>
              <a:t>bootleg</a:t>
            </a:r>
            <a:r>
              <a:rPr lang="fr-CH" dirty="0">
                <a:latin typeface="+mn-lt"/>
              </a:rPr>
              <a:t>, </a:t>
            </a:r>
            <a:r>
              <a:rPr lang="fr-CH" dirty="0">
                <a:latin typeface="+mn-lt"/>
                <a:hlinkClick r:id="rId3"/>
              </a:rPr>
              <a:t>La boîte à outils du Design </a:t>
            </a:r>
            <a:r>
              <a:rPr lang="fr-CH" dirty="0" err="1" smtClean="0">
                <a:latin typeface="+mn-lt"/>
                <a:hlinkClick r:id="rId3"/>
              </a:rPr>
              <a:t>Thinking</a:t>
            </a:r>
            <a:r>
              <a:rPr lang="fr-CH" dirty="0" smtClean="0">
                <a:latin typeface="+mn-lt"/>
              </a:rPr>
              <a:t>, IDEO</a:t>
            </a:r>
            <a:endParaRPr lang="fr-CH" dirty="0" smtClean="0">
              <a:latin typeface="+mn-lt"/>
              <a:hlinkClick r:id="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smtClean="0">
                <a:latin typeface="+mn-lt"/>
                <a:hlinkClick r:id=""/>
              </a:rPr>
              <a:t>Design for Action</a:t>
            </a:r>
            <a:r>
              <a:rPr lang="fr-CH" dirty="0" smtClean="0">
                <a:latin typeface="+mn-lt"/>
              </a:rPr>
              <a:t>, Tim Brown et Roger L. Martin sur Harvard </a:t>
            </a:r>
            <a:r>
              <a:rPr lang="fr-CH" dirty="0" err="1" smtClean="0">
                <a:latin typeface="+mn-lt"/>
              </a:rPr>
              <a:t>Buisness</a:t>
            </a:r>
            <a:r>
              <a:rPr lang="fr-CH" dirty="0" smtClean="0">
                <a:latin typeface="+mn-lt"/>
              </a:rPr>
              <a:t> </a:t>
            </a:r>
            <a:r>
              <a:rPr lang="fr-CH" dirty="0" err="1" smtClean="0">
                <a:latin typeface="+mn-lt"/>
              </a:rPr>
              <a:t>Review</a:t>
            </a:r>
            <a:endParaRPr lang="fr-CH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 smtClean="0">
                <a:latin typeface="+mn-lt"/>
              </a:rPr>
              <a:t>Designorate</a:t>
            </a:r>
            <a:r>
              <a:rPr lang="fr-CH" dirty="0" smtClean="0">
                <a:latin typeface="+mn-lt"/>
              </a:rPr>
              <a:t> : </a:t>
            </a:r>
            <a:r>
              <a:rPr lang="en-US" dirty="0">
                <a:latin typeface="+mn-lt"/>
                <a:hlinkClick r:id="rId4"/>
              </a:rPr>
              <a:t>Design Thinking Guide: What, Why and How</a:t>
            </a:r>
            <a:endParaRPr lang="fr-CH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 smtClean="0">
                <a:latin typeface="+mn-lt"/>
              </a:rPr>
              <a:t>Nesta</a:t>
            </a:r>
            <a:r>
              <a:rPr lang="fr-CH" dirty="0" smtClean="0">
                <a:latin typeface="+mn-lt"/>
              </a:rPr>
              <a:t> : </a:t>
            </a:r>
            <a:r>
              <a:rPr lang="fr-CH" dirty="0" err="1" smtClean="0">
                <a:latin typeface="+mn-lt"/>
                <a:hlinkClick r:id="rId5"/>
              </a:rPr>
              <a:t>Designing</a:t>
            </a:r>
            <a:r>
              <a:rPr lang="fr-CH" dirty="0" smtClean="0">
                <a:latin typeface="+mn-lt"/>
                <a:hlinkClick r:id="rId5"/>
              </a:rPr>
              <a:t> for Public Services</a:t>
            </a:r>
            <a:endParaRPr lang="fr-CH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smtClean="0">
                <a:latin typeface="+mn-lt"/>
              </a:rPr>
              <a:t>Institute of Design at Stanford: </a:t>
            </a:r>
            <a:r>
              <a:rPr lang="en-US" dirty="0">
                <a:latin typeface="+mn-lt"/>
                <a:hlinkClick r:id="rId6"/>
              </a:rPr>
              <a:t>An Introduction to Design </a:t>
            </a:r>
            <a:r>
              <a:rPr lang="en-US" dirty="0" smtClean="0">
                <a:latin typeface="+mn-lt"/>
                <a:hlinkClick r:id="rId6"/>
              </a:rPr>
              <a:t>Thinking</a:t>
            </a:r>
            <a:endParaRPr lang="en-US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smtClean="0">
                <a:latin typeface="+mn-lt"/>
              </a:rPr>
              <a:t>IDEO: </a:t>
            </a:r>
            <a:r>
              <a:rPr lang="fr-CH" dirty="0" smtClean="0">
                <a:latin typeface="+mn-lt"/>
                <a:hlinkClick r:id="rId7"/>
              </a:rPr>
              <a:t>Innovation in </a:t>
            </a:r>
            <a:r>
              <a:rPr lang="fr-CH" dirty="0" err="1" smtClean="0">
                <a:latin typeface="+mn-lt"/>
                <a:hlinkClick r:id="rId7"/>
              </a:rPr>
              <a:t>government</a:t>
            </a:r>
            <a:endParaRPr lang="fr-CH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 smtClean="0">
                <a:latin typeface="+mn-lt"/>
              </a:rPr>
              <a:t>Think</a:t>
            </a:r>
            <a:r>
              <a:rPr lang="fr-CH" dirty="0" smtClean="0">
                <a:latin typeface="+mn-lt"/>
              </a:rPr>
              <a:t> Public: </a:t>
            </a:r>
            <a:r>
              <a:rPr lang="fr-CH" dirty="0" smtClean="0">
                <a:latin typeface="+mn-lt"/>
                <a:hlinkClick r:id="rId8"/>
              </a:rPr>
              <a:t>Online public services </a:t>
            </a:r>
            <a:r>
              <a:rPr lang="fr-CH" dirty="0" err="1" smtClean="0">
                <a:latin typeface="+mn-lt"/>
                <a:hlinkClick r:id="rId8"/>
              </a:rPr>
              <a:t>manifesto</a:t>
            </a:r>
            <a:endParaRPr lang="fr-CH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smtClean="0">
                <a:latin typeface="+mn-lt"/>
              </a:rPr>
              <a:t>Gov.UK: </a:t>
            </a:r>
            <a:r>
              <a:rPr lang="fr-CH" dirty="0" err="1" smtClean="0">
                <a:latin typeface="+mn-lt"/>
                <a:hlinkClick r:id="rId9"/>
              </a:rPr>
              <a:t>Government</a:t>
            </a:r>
            <a:r>
              <a:rPr lang="fr-CH" dirty="0" smtClean="0">
                <a:latin typeface="+mn-lt"/>
                <a:hlinkClick r:id="rId9"/>
              </a:rPr>
              <a:t> service design </a:t>
            </a:r>
            <a:r>
              <a:rPr lang="fr-CH" dirty="0" err="1" smtClean="0">
                <a:latin typeface="+mn-lt"/>
                <a:hlinkClick r:id="rId9"/>
              </a:rPr>
              <a:t>manual</a:t>
            </a:r>
            <a:endParaRPr lang="fr-CH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altLang="fr-FR" dirty="0" smtClean="0">
                <a:solidFill>
                  <a:srgbClr val="000000"/>
                </a:solidFill>
                <a:latin typeface="+mn-lt"/>
                <a:hlinkClick r:id="rId10"/>
              </a:rPr>
              <a:t>La </a:t>
            </a:r>
            <a:r>
              <a:rPr lang="fr-CH" altLang="fr-FR" dirty="0">
                <a:solidFill>
                  <a:srgbClr val="000000"/>
                </a:solidFill>
                <a:latin typeface="+mn-lt"/>
                <a:hlinkClick r:id="rId10"/>
              </a:rPr>
              <a:t>27è Région</a:t>
            </a:r>
            <a:r>
              <a:rPr lang="fr-CH" altLang="fr-FR" dirty="0">
                <a:solidFill>
                  <a:srgbClr val="000000"/>
                </a:solidFill>
                <a:latin typeface="+mn-lt"/>
              </a:rPr>
              <a:t>, laboratoire de transformation publique des Régions de </a:t>
            </a:r>
            <a:r>
              <a:rPr lang="fr-CH" altLang="fr-FR" dirty="0" smtClean="0">
                <a:solidFill>
                  <a:srgbClr val="000000"/>
                </a:solidFill>
                <a:latin typeface="+mn-lt"/>
              </a:rPr>
              <a:t>France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Références – Design </a:t>
            </a:r>
            <a:r>
              <a:rPr lang="fr-CH" sz="4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Thinking</a:t>
            </a:r>
            <a:endParaRPr lang="fr-FR" sz="4000" b="1" dirty="0">
              <a:solidFill>
                <a:schemeClr val="bg1"/>
              </a:solidFill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6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1158858"/>
            <a:ext cx="9144000" cy="4535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AutoShape 2" descr="Genève Numérique"/>
          <p:cNvSpPr>
            <a:spLocks noChangeAspect="1" noChangeArrowheads="1"/>
          </p:cNvSpPr>
          <p:nvPr/>
        </p:nvSpPr>
        <p:spPr bwMode="auto">
          <a:xfrm>
            <a:off x="155575" y="-1417635"/>
            <a:ext cx="70485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endParaRPr lang="fr-CH">
              <a:solidFill>
                <a:srgbClr val="000000"/>
              </a:solidFill>
            </a:endParaRPr>
          </a:p>
        </p:txBody>
      </p:sp>
      <p:sp>
        <p:nvSpPr>
          <p:cNvPr id="5" name="AutoShape 4" descr="Genève Numérique"/>
          <p:cNvSpPr>
            <a:spLocks noChangeAspect="1" noChangeArrowheads="1"/>
          </p:cNvSpPr>
          <p:nvPr/>
        </p:nvSpPr>
        <p:spPr bwMode="auto">
          <a:xfrm>
            <a:off x="307975" y="-1265235"/>
            <a:ext cx="70485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endParaRPr lang="fr-CH">
              <a:solidFill>
                <a:srgbClr val="000000"/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501914" y="3108635"/>
            <a:ext cx="4750804" cy="720000"/>
            <a:chOff x="553177" y="1962233"/>
            <a:chExt cx="4750804" cy="72000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77" y="1962233"/>
              <a:ext cx="720000" cy="720000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1520634" y="2060637"/>
              <a:ext cx="3783347" cy="523192"/>
            </a:xfrm>
            <a:prstGeom prst="rect">
              <a:avLst/>
            </a:prstGeom>
            <a:noFill/>
          </p:spPr>
          <p:txBody>
            <a:bodyPr wrap="none" lIns="91410" tIns="45706" rIns="91410" bIns="45706" rtlCol="0">
              <a:spAutoFit/>
            </a:bodyPr>
            <a:lstStyle/>
            <a:p>
              <a:r>
                <a:rPr lang="fr-CH" sz="2800" dirty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http</a:t>
              </a:r>
              <a:r>
                <a:rPr lang="fr-CH" sz="2800" dirty="0" smtClean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://about.me/patgen</a:t>
              </a:r>
              <a:endParaRPr lang="fr-CH" sz="2800" dirty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464904" y="4104472"/>
            <a:ext cx="5493137" cy="720000"/>
            <a:chOff x="516167" y="3016096"/>
            <a:chExt cx="5493137" cy="72000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67" y="3016096"/>
              <a:ext cx="794020" cy="720000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1520635" y="3114500"/>
              <a:ext cx="4488669" cy="523192"/>
            </a:xfrm>
            <a:prstGeom prst="rect">
              <a:avLst/>
            </a:prstGeom>
            <a:noFill/>
          </p:spPr>
          <p:txBody>
            <a:bodyPr wrap="none" lIns="91410" tIns="45706" rIns="91410" bIns="45706" rtlCol="0">
              <a:spAutoFit/>
            </a:bodyPr>
            <a:lstStyle/>
            <a:p>
              <a:r>
                <a:rPr lang="fr-CH" sz="2800" dirty="0" smtClean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patrick.genoud@etat.ge.ch</a:t>
              </a:r>
              <a:endParaRPr lang="fr-CH" sz="2800" dirty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465915" y="2040797"/>
            <a:ext cx="2653206" cy="792000"/>
            <a:chOff x="517178" y="952421"/>
            <a:chExt cx="2653206" cy="792000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78" y="952421"/>
              <a:ext cx="792000" cy="792000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1520634" y="1086825"/>
              <a:ext cx="1649750" cy="523192"/>
            </a:xfrm>
            <a:prstGeom prst="rect">
              <a:avLst/>
            </a:prstGeom>
            <a:noFill/>
          </p:spPr>
          <p:txBody>
            <a:bodyPr wrap="none" lIns="91410" tIns="45706" rIns="91410" bIns="45706" rtlCol="0">
              <a:spAutoFit/>
            </a:bodyPr>
            <a:lstStyle/>
            <a:p>
              <a:r>
                <a:rPr lang="fr-CH" sz="2800" dirty="0" smtClean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@</a:t>
              </a:r>
              <a:r>
                <a:rPr lang="fr-CH" sz="2800" dirty="0" err="1" smtClean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patgen</a:t>
              </a:r>
              <a:endParaRPr lang="fr-CH" sz="2800" dirty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3" name="AutoShape 2" descr="Accueil Meetu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7" name="AutoShape 2" descr="blob:https://web.whatsapp.com/f3e143aa-565d-4a93-8079-1b64616f84c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66" y="2125736"/>
            <a:ext cx="1855431" cy="24739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1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44000" cy="685148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244978" y="6525344"/>
            <a:ext cx="1526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>
                <a:solidFill>
                  <a:prstClr val="black"/>
                </a:solidFill>
                <a:latin typeface="Calibri"/>
                <a:ea typeface="ＭＳ Ｐゴシック" charset="0"/>
                <a:hlinkClick r:id="rId4"/>
              </a:rPr>
              <a:t>Source: </a:t>
            </a:r>
            <a:r>
              <a:rPr lang="fr-CH" sz="1400" dirty="0" err="1" smtClean="0">
                <a:solidFill>
                  <a:prstClr val="black"/>
                </a:solidFill>
                <a:latin typeface="Calibri"/>
                <a:ea typeface="ＭＳ Ｐゴシック" charset="0"/>
                <a:hlinkClick r:id="rId4"/>
              </a:rPr>
              <a:t>bpi</a:t>
            </a:r>
            <a:r>
              <a:rPr lang="fr-CH" sz="1400" dirty="0" smtClean="0">
                <a:solidFill>
                  <a:prstClr val="black"/>
                </a:solidFill>
                <a:latin typeface="Calibri"/>
                <a:ea typeface="ＭＳ Ｐゴシック" charset="0"/>
                <a:hlinkClick r:id="rId4"/>
              </a:rPr>
              <a:t> France</a:t>
            </a:r>
            <a:endParaRPr lang="fr-CH" sz="1400" dirty="0">
              <a:solidFill>
                <a:prstClr val="black"/>
              </a:solidFill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9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" y="-10636"/>
            <a:ext cx="9143433" cy="1058507"/>
          </a:xfrm>
          <a:prstGeom prst="rect">
            <a:avLst/>
          </a:prstGeom>
          <a:solidFill>
            <a:srgbClr val="599EA3"/>
          </a:solidFill>
          <a:ln>
            <a:noFill/>
          </a:ln>
        </p:spPr>
        <p:txBody>
          <a:bodyPr vert="horz" lIns="408068" tIns="261164" rIns="408068" bIns="261164" anchor="ctr" anchorCtr="1" compatLnSpc="0"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Tahoma" pitchFamily="2"/>
              </a:rPr>
              <a:t>Un impératif d'innovation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047871"/>
            <a:ext cx="9143433" cy="6045024"/>
          </a:xfrm>
          <a:prstGeom prst="rect">
            <a:avLst/>
          </a:prstGeom>
        </p:spPr>
      </p:pic>
      <p:sp>
        <p:nvSpPr>
          <p:cNvPr id="12" name="Shape 112"/>
          <p:cNvSpPr/>
          <p:nvPr/>
        </p:nvSpPr>
        <p:spPr>
          <a:xfrm>
            <a:off x="1254980" y="1734342"/>
            <a:ext cx="6633121" cy="720000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Le monde change !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" name="Shape 112"/>
          <p:cNvSpPr/>
          <p:nvPr/>
        </p:nvSpPr>
        <p:spPr>
          <a:xfrm>
            <a:off x="1254980" y="2458608"/>
            <a:ext cx="6633120" cy="720000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Une complexité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croissante</a:t>
            </a:r>
          </a:p>
        </p:txBody>
      </p:sp>
      <p:sp>
        <p:nvSpPr>
          <p:cNvPr id="14" name="Shape 112"/>
          <p:cNvSpPr/>
          <p:nvPr/>
        </p:nvSpPr>
        <p:spPr>
          <a:xfrm>
            <a:off x="1254981" y="3180022"/>
            <a:ext cx="6633119" cy="720000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De nouvelles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attentes des citoyens</a:t>
            </a:r>
          </a:p>
        </p:txBody>
      </p:sp>
      <p:sp>
        <p:nvSpPr>
          <p:cNvPr id="15" name="Shape 112"/>
          <p:cNvSpPr/>
          <p:nvPr/>
        </p:nvSpPr>
        <p:spPr>
          <a:xfrm>
            <a:off x="1254980" y="3895729"/>
            <a:ext cx="6633120" cy="720000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Des budgets en baisse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6" name="Shape 112"/>
          <p:cNvSpPr/>
          <p:nvPr/>
        </p:nvSpPr>
        <p:spPr>
          <a:xfrm>
            <a:off x="1254980" y="4616196"/>
            <a:ext cx="6633121" cy="1431441"/>
          </a:xfrm>
          <a:prstGeom prst="rect">
            <a:avLst/>
          </a:prstGeom>
          <a:solidFill>
            <a:srgbClr val="43574F">
              <a:alpha val="88000"/>
            </a:srgbClr>
          </a:solidFill>
          <a:ln>
            <a:solidFill>
              <a:srgbClr val="B6C6C0">
                <a:alpha val="40784"/>
              </a:srgbClr>
            </a:solidFill>
          </a:ln>
        </p:spPr>
        <p:txBody>
          <a:bodyPr lIns="215933" tIns="45686" rIns="215933" bIns="45686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t>Les améliorations incrémentales montrent leurs limites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7987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0" y="0"/>
            <a:ext cx="9144000" cy="864000"/>
          </a:xfrm>
          <a:prstGeom prst="rect">
            <a:avLst/>
          </a:prstGeom>
          <a:solidFill>
            <a:srgbClr val="599EA3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ctr" defTabSz="914414" eaLnBrk="0" hangingPunct="0"/>
            <a:r>
              <a:rPr lang="fr-CH" sz="4000" b="1" dirty="0" smtClean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Un impératif d’innovation ?</a:t>
            </a:r>
            <a:endParaRPr lang="fr-FR" sz="4000" b="1" dirty="0">
              <a:solidFill>
                <a:schemeClr val="bg1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1800" y="2420888"/>
            <a:ext cx="6192688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800000">
            <a:off x="2337076" y="2698733"/>
            <a:ext cx="1863824" cy="28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38056" y="1809049"/>
            <a:ext cx="7897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fr-CH" sz="3200" i="1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« D’accord?   Pas d’accord ? »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52519" y="3170887"/>
            <a:ext cx="789750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0"/>
              </a:spcBef>
            </a:pPr>
            <a:r>
              <a:rPr lang="fr-CH" sz="28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Innover dans notre administration:</a:t>
            </a:r>
          </a:p>
          <a:p>
            <a:pPr marL="799959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Quelles forces ?</a:t>
            </a:r>
          </a:p>
          <a:p>
            <a:pPr marL="799959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Quelles faiblesses ?</a:t>
            </a:r>
          </a:p>
          <a:p>
            <a:pPr marL="799959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Quelles opportunités ?</a:t>
            </a:r>
          </a:p>
          <a:p>
            <a:pPr marL="799959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Quels menaces </a:t>
            </a:r>
            <a:r>
              <a:rPr lang="fr-CH" sz="2400" dirty="0" smtClean="0">
                <a:solidFill>
                  <a:prstClr val="black"/>
                </a:solidFill>
                <a:latin typeface="Calibri"/>
                <a:ea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06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PresentationEtat">
  <a:themeElements>
    <a:clrScheme name="PrésentationEtat_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Et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Et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Eta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Eta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Modèle par défaut">
  <a:themeElements>
    <a:clrScheme name="Modèle par défaut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Personnalisé 3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Trebuchet MS" pitchFamily="34" charset="0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hème Office">
  <a:themeElements>
    <a:clrScheme name="Personnalisé 1">
      <a:dk1>
        <a:srgbClr val="1C1C1B"/>
      </a:dk1>
      <a:lt1>
        <a:sysClr val="window" lastClr="FFFFFF"/>
      </a:lt1>
      <a:dk2>
        <a:srgbClr val="E22E28"/>
      </a:dk2>
      <a:lt2>
        <a:srgbClr val="E7E6E6"/>
      </a:lt2>
      <a:accent1>
        <a:srgbClr val="E22E28"/>
      </a:accent1>
      <a:accent2>
        <a:srgbClr val="7F7F7F"/>
      </a:accent2>
      <a:accent3>
        <a:srgbClr val="1C1C1B"/>
      </a:accent3>
      <a:accent4>
        <a:srgbClr val="E22E28"/>
      </a:accent4>
      <a:accent5>
        <a:srgbClr val="595959"/>
      </a:accent5>
      <a:accent6>
        <a:srgbClr val="7F7F7F"/>
      </a:accent6>
      <a:hlink>
        <a:srgbClr val="BFBFBF"/>
      </a:hlink>
      <a:folHlink>
        <a:srgbClr val="D8D8D8"/>
      </a:folHlink>
    </a:clrScheme>
    <a:fontScheme name="HE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c-cm.potx" id="{E966FA5A-816C-4314-A4FC-441668F28E66}" vid="{BDCF6A88-C5F9-4A55-92DA-A65C0A18FDD8}"/>
    </a:ext>
  </a:extLst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PresentationEtat</Template>
  <TotalTime>16673</TotalTime>
  <Words>1619</Words>
  <Application>Microsoft Office PowerPoint</Application>
  <PresentationFormat>Affichage à l'écran (4:3)</PresentationFormat>
  <Paragraphs>353</Paragraphs>
  <Slides>61</Slides>
  <Notes>61</Notes>
  <HiddenSlides>5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61</vt:i4>
      </vt:variant>
    </vt:vector>
  </HeadingPairs>
  <TitlesOfParts>
    <vt:vector size="76" baseType="lpstr">
      <vt:lpstr>ＭＳ Ｐゴシック</vt:lpstr>
      <vt:lpstr>Arial</vt:lpstr>
      <vt:lpstr>Arial Unicode MS</vt:lpstr>
      <vt:lpstr>Calibri</vt:lpstr>
      <vt:lpstr>Courier New</vt:lpstr>
      <vt:lpstr>StarSymbol</vt:lpstr>
      <vt:lpstr>Symbol</vt:lpstr>
      <vt:lpstr>Tahoma</vt:lpstr>
      <vt:lpstr>Times New Roman</vt:lpstr>
      <vt:lpstr>Trebuchet MS</vt:lpstr>
      <vt:lpstr>Wingdings</vt:lpstr>
      <vt:lpstr>PresentationEtat</vt:lpstr>
      <vt:lpstr>2_Modèle par défaut</vt:lpstr>
      <vt:lpstr>2_Thème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Transformation numérique : les écueils</vt:lpstr>
      <vt:lpstr>Présentation PowerPoint</vt:lpstr>
      <vt:lpstr>Une diversité de méthodes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Etat de Genève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patrick.genoud@etat.ge.ch</dc:creator>
  <cp:lastModifiedBy>Genoud Patrick (DI)</cp:lastModifiedBy>
  <cp:revision>300</cp:revision>
  <cp:lastPrinted>2019-10-16T15:39:20Z</cp:lastPrinted>
  <dcterms:created xsi:type="dcterms:W3CDTF">2017-08-30T09:05:08Z</dcterms:created>
  <dcterms:modified xsi:type="dcterms:W3CDTF">2019-10-18T09:23:15Z</dcterms:modified>
</cp:coreProperties>
</file>